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1" r:id="rId2"/>
    <p:sldId id="342" r:id="rId3"/>
    <p:sldId id="303" r:id="rId4"/>
    <p:sldId id="304" r:id="rId5"/>
    <p:sldId id="330" r:id="rId6"/>
    <p:sldId id="332" r:id="rId7"/>
    <p:sldId id="331" r:id="rId8"/>
    <p:sldId id="334" r:id="rId9"/>
    <p:sldId id="335" r:id="rId10"/>
    <p:sldId id="343" r:id="rId11"/>
    <p:sldId id="337" r:id="rId12"/>
    <p:sldId id="338" r:id="rId13"/>
    <p:sldId id="339" r:id="rId14"/>
    <p:sldId id="340" r:id="rId15"/>
    <p:sldId id="300" r:id="rId16"/>
    <p:sldId id="344" r:id="rId17"/>
    <p:sldId id="345" r:id="rId18"/>
    <p:sldId id="347" r:id="rId19"/>
    <p:sldId id="341" r:id="rId20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1F60A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50" autoAdjust="0"/>
    <p:restoredTop sz="94660"/>
  </p:normalViewPr>
  <p:slideViewPr>
    <p:cSldViewPr>
      <p:cViewPr>
        <p:scale>
          <a:sx n="80" d="100"/>
          <a:sy n="80" d="100"/>
        </p:scale>
        <p:origin x="-1469" y="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53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444414-765A-48E8-BCF0-0FC4D05F5315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55D0CF-7981-4542-BC71-C44A9ABC1478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Thank you Mr Chairman. This work was a collaboration between the University of  Nantes in France, Mid Sweden University and </a:t>
            </a:r>
            <a:r>
              <a:rPr lang="en-GB" dirty="0" err="1" smtClean="0"/>
              <a:t>Acreo</a:t>
            </a:r>
            <a:r>
              <a:rPr lang="en-GB" dirty="0" smtClean="0"/>
              <a:t> in Sweden. </a:t>
            </a:r>
          </a:p>
          <a:p>
            <a:r>
              <a:rPr lang="en-GB" dirty="0" smtClean="0"/>
              <a:t>Did you know that there are a strong influence on the crosstalk depending on what is shown in the other view? We will show measurement results that shows that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5D0CF-7981-4542-BC71-C44A9ABC1478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5D0CF-7981-4542-BC71-C44A9ABC1478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5D0CF-7981-4542-BC71-C44A9ABC1478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5D0CF-7981-4542-BC71-C44A9ABC1478}" type="slidenum">
              <a:rPr lang="sv-SE" smtClean="0"/>
              <a:pPr/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5D0CF-7981-4542-BC71-C44A9ABC1478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5D0CF-7981-4542-BC71-C44A9ABC1478}" type="slidenum">
              <a:rPr lang="sv-SE" smtClean="0"/>
              <a:pPr/>
              <a:t>14</a:t>
            </a:fld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850F2-9D33-48DB-9FFF-D39AD5EC4B4A}" type="slidenum">
              <a:rPr lang="sv-SE"/>
              <a:pPr/>
              <a:t>15</a:t>
            </a:fld>
            <a:endParaRPr lang="sv-SE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5D0CF-7981-4542-BC71-C44A9ABC1478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F70F1-2D1D-4FE8-97B9-DE2596BA0687}" type="slidenum">
              <a:rPr lang="sv-SE" smtClean="0"/>
              <a:pPr/>
              <a:t>17</a:t>
            </a:fld>
            <a:endParaRPr lang="sv-S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F70F1-2D1D-4FE8-97B9-DE2596BA0687}" type="slidenum">
              <a:rPr lang="sv-SE" smtClean="0"/>
              <a:pPr/>
              <a:t>18</a:t>
            </a:fld>
            <a:endParaRPr lang="sv-S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850F2-9D33-48DB-9FFF-D39AD5EC4B4A}" type="slidenum">
              <a:rPr lang="sv-SE"/>
              <a:pPr/>
              <a:t>19</a:t>
            </a:fld>
            <a:endParaRPr lang="sv-SE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5D0CF-7981-4542-BC71-C44A9ABC1478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5D0CF-7981-4542-BC71-C44A9ABC1478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5D0CF-7981-4542-BC71-C44A9ABC1478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5D0CF-7981-4542-BC71-C44A9ABC1478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5D0CF-7981-4542-BC71-C44A9ABC1478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5D0CF-7981-4542-BC71-C44A9ABC1478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5D0CF-7981-4542-BC71-C44A9ABC1478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5D0CF-7981-4542-BC71-C44A9ABC1478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381750" y="609600"/>
            <a:ext cx="177165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16255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4671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34671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086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7218363" y="0"/>
            <a:ext cx="812800" cy="1143000"/>
            <a:chOff x="5328" y="2160"/>
            <a:chExt cx="521" cy="793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5328" y="2160"/>
              <a:ext cx="521" cy="793"/>
            </a:xfrm>
            <a:prstGeom prst="rect">
              <a:avLst/>
            </a:prstGeom>
            <a:solidFill>
              <a:srgbClr val="1F60A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GB">
                <a:latin typeface="Arial" charset="0"/>
              </a:endParaRPr>
            </a:p>
          </p:txBody>
        </p:sp>
        <p:pic>
          <p:nvPicPr>
            <p:cNvPr id="1033" name="Picture 9" descr="20 allt ne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397" y="2544"/>
              <a:ext cx="379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402607" y="6502400"/>
            <a:ext cx="6572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fld id="{87E3106B-782D-4143-B879-925E00BDE5A3}" type="datetime1">
              <a:rPr lang="en-GB" sz="800">
                <a:solidFill>
                  <a:schemeClr val="hlink"/>
                </a:solidFill>
                <a:latin typeface="Arial" charset="0"/>
              </a:rPr>
              <a:pPr/>
              <a:t>07/06/2011</a:t>
            </a:fld>
            <a:endParaRPr lang="en-GB" sz="800" dirty="0">
              <a:solidFill>
                <a:schemeClr val="hlink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2000250" y="6502400"/>
            <a:ext cx="50292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endParaRPr lang="en-GB" sz="8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3423866" y="6503988"/>
            <a:ext cx="5000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800" dirty="0">
                <a:solidFill>
                  <a:schemeClr val="hlink"/>
                </a:solidFill>
                <a:latin typeface="Arial" charset="0"/>
              </a:rPr>
              <a:t># </a:t>
            </a:r>
            <a:fld id="{98C1532C-5B36-47F2-A90D-92FD74676BA3}" type="slidenum">
              <a:rPr lang="en-GB" sz="800">
                <a:solidFill>
                  <a:schemeClr val="hlink"/>
                </a:solidFill>
                <a:latin typeface="Arial" charset="0"/>
              </a:rPr>
              <a:pPr algn="ctr"/>
              <a:t>‹#›</a:t>
            </a:fld>
            <a:endParaRPr lang="en-GB" sz="800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4187180" y="6481763"/>
            <a:ext cx="1104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v-SE" sz="1000" b="1" dirty="0" err="1">
                <a:solidFill>
                  <a:srgbClr val="1F60A9"/>
                </a:solidFill>
                <a:latin typeface="Arial" charset="0"/>
              </a:rPr>
              <a:t>www.acreo.se</a:t>
            </a:r>
            <a:endParaRPr lang="sv-SE" sz="1000" b="1" dirty="0">
              <a:solidFill>
                <a:srgbClr val="1F60A9"/>
              </a:solidFill>
              <a:latin typeface="Arial" charset="0"/>
            </a:endParaRP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123950" y="609600"/>
            <a:ext cx="62166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pic>
        <p:nvPicPr>
          <p:cNvPr id="1042" name="Picture 18" descr="logo-irccyn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24128" y="6309320"/>
            <a:ext cx="2039937" cy="542925"/>
          </a:xfrm>
          <a:prstGeom prst="rect">
            <a:avLst/>
          </a:prstGeom>
          <a:noFill/>
        </p:spPr>
      </p:pic>
      <p:pic>
        <p:nvPicPr>
          <p:cNvPr id="1043" name="Picture 19" descr="logo-univ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48632" y="6307138"/>
            <a:ext cx="1295400" cy="550862"/>
          </a:xfrm>
          <a:prstGeom prst="rect">
            <a:avLst/>
          </a:prstGeom>
          <a:noFill/>
        </p:spPr>
      </p:pic>
      <p:pic>
        <p:nvPicPr>
          <p:cNvPr id="75777" name="Picture 2" descr="image00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480" y="6165304"/>
            <a:ext cx="1340168" cy="637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F60A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F60A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F60A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F60A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F60A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F60A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F60A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F60A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F60A4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826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17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208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780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352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924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496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22.png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22.png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31.jpe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hyperlink" Target="http://www.vqeg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786874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VQEG 3D TV Session </a:t>
            </a:r>
            <a:r>
              <a:rPr lang="en-US" smtClean="0"/>
              <a:t>8</a:t>
            </a:r>
            <a:r>
              <a:rPr lang="en-US" baseline="30000" smtClean="0"/>
              <a:t>th</a:t>
            </a:r>
            <a:r>
              <a:rPr lang="en-US" smtClean="0"/>
              <a:t> June 2011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SID ’11: 55.3</a:t>
            </a:r>
            <a:r>
              <a:rPr lang="en-US" dirty="0" smtClean="0"/>
              <a:t>: Crosstalk Measurements </a:t>
            </a:r>
            <a:br>
              <a:rPr lang="en-US" dirty="0" smtClean="0"/>
            </a:br>
            <a:r>
              <a:rPr lang="en-US" dirty="0" smtClean="0"/>
              <a:t>of Shutter Glasses 3D Displays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4214818"/>
            <a:ext cx="8572560" cy="1423982"/>
          </a:xfrm>
        </p:spPr>
        <p:txBody>
          <a:bodyPr>
            <a:normAutofit/>
          </a:bodyPr>
          <a:lstStyle/>
          <a:p>
            <a:r>
              <a:rPr lang="fr-FR" sz="2000" dirty="0" smtClean="0"/>
              <a:t>Marcus Barkowsky</a:t>
            </a:r>
            <a:r>
              <a:rPr lang="fr-FR" sz="2000" baseline="30000" dirty="0" smtClean="0"/>
              <a:t>1</a:t>
            </a:r>
            <a:r>
              <a:rPr lang="fr-FR" sz="2000" dirty="0" smtClean="0"/>
              <a:t>, Sylvain Tourancheau</a:t>
            </a:r>
            <a:r>
              <a:rPr lang="fr-FR" sz="2000" baseline="30000" dirty="0" smtClean="0"/>
              <a:t>2</a:t>
            </a:r>
            <a:r>
              <a:rPr lang="fr-FR" sz="2000" dirty="0" smtClean="0"/>
              <a:t>, Kjell Brunnström</a:t>
            </a:r>
            <a:r>
              <a:rPr lang="fr-FR" sz="2000" baseline="30000" dirty="0" smtClean="0"/>
              <a:t>3</a:t>
            </a:r>
            <a:r>
              <a:rPr lang="fr-FR" sz="2000" dirty="0" smtClean="0"/>
              <a:t>, </a:t>
            </a:r>
          </a:p>
          <a:p>
            <a:r>
              <a:rPr lang="fr-FR" sz="2000" dirty="0" smtClean="0"/>
              <a:t>Kun Wang</a:t>
            </a:r>
            <a:r>
              <a:rPr lang="fr-FR" sz="2000" baseline="30000" dirty="0" smtClean="0"/>
              <a:t>2,3</a:t>
            </a:r>
            <a:r>
              <a:rPr lang="fr-FR" sz="2000" dirty="0" smtClean="0"/>
              <a:t>, Börje Andrén</a:t>
            </a:r>
            <a:r>
              <a:rPr lang="fr-FR" sz="2000" baseline="30000" dirty="0" smtClean="0"/>
              <a:t>3</a:t>
            </a:r>
            <a:endParaRPr lang="fr-FR" sz="2000" baseline="30000" dirty="0"/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950945" y="5062630"/>
            <a:ext cx="72421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¹ </a:t>
            </a:r>
            <a:r>
              <a:rPr kumimoji="0" lang="en-US" altLang="ko-KR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IRCCyN</a:t>
            </a:r>
            <a:r>
              <a:rPr kumimoji="0" lang="en-US" altLang="ko-KR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altLang="ko-KR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Polytech’Nantes</a:t>
            </a:r>
            <a:r>
              <a:rPr kumimoji="0" lang="en-US" altLang="ko-KR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, University of Nantes, 44306 Nantes, France </a:t>
            </a:r>
            <a:endParaRPr kumimoji="0" lang="sv-SE" altLang="ko-KR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altLang="ko-K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ko-KR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Dept. of Information Technology and Media, Mid Sweden University (MIUN), 85170 Sundsvall, Sweden</a:t>
            </a:r>
            <a:endParaRPr kumimoji="0" lang="sv-SE" altLang="ko-KR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altLang="ko-K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ko-KR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NetLab</a:t>
            </a:r>
            <a:r>
              <a:rPr kumimoji="0" lang="en-US" altLang="ko-KR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: IPTV, Video and Display Quality, </a:t>
            </a:r>
            <a:r>
              <a:rPr kumimoji="0" lang="en-US" altLang="ko-KR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Acreo</a:t>
            </a:r>
            <a:r>
              <a:rPr kumimoji="0" lang="en-US" altLang="ko-KR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AB, </a:t>
            </a:r>
            <a:r>
              <a:rPr kumimoji="0" lang="en-US" altLang="ko-KR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15"/>
                <a:ea typeface="Times New Roman" pitchFamily="18" charset="0"/>
                <a:cs typeface="Times New Roman" pitchFamily="18" charset="0"/>
              </a:rPr>
              <a:t>16440 </a:t>
            </a:r>
            <a:r>
              <a:rPr kumimoji="0" lang="en-US" altLang="ko-KR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Kista</a:t>
            </a:r>
            <a:r>
              <a:rPr kumimoji="0" lang="en-US" altLang="ko-KR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, Sweden</a:t>
            </a:r>
            <a:endParaRPr kumimoji="0" lang="en-US" altLang="ko-KR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Crosstalk calculations</a:t>
            </a:r>
            <a:endParaRPr lang="sv-SE" dirty="0"/>
          </a:p>
        </p:txBody>
      </p:sp>
      <p:sp>
        <p:nvSpPr>
          <p:cNvPr id="11" name="Platshållare för innehåll 13"/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495800"/>
          </a:xfrm>
        </p:spPr>
        <p:txBody>
          <a:bodyPr/>
          <a:lstStyle/>
          <a:p>
            <a:pPr lvl="1">
              <a:buNone/>
            </a:pPr>
            <a:endParaRPr lang="sv-SE" sz="1600" dirty="0" smtClean="0"/>
          </a:p>
          <a:p>
            <a:endParaRPr lang="sv-SE" dirty="0"/>
          </a:p>
        </p:txBody>
      </p:sp>
      <p:sp>
        <p:nvSpPr>
          <p:cNvPr id="12" name="Platshållare för innehåll 15"/>
          <p:cNvSpPr txBox="1">
            <a:spLocks/>
          </p:cNvSpPr>
          <p:nvPr/>
        </p:nvSpPr>
        <p:spPr bwMode="auto">
          <a:xfrm>
            <a:off x="1259632" y="1484784"/>
            <a:ext cx="712879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600" kern="0" dirty="0" smtClean="0">
                <a:latin typeface="+mn-lt"/>
              </a:rPr>
              <a:t>Three </a:t>
            </a:r>
            <a:r>
              <a:rPr lang="sv-SE" sz="1600" kern="0" dirty="0" err="1" smtClean="0">
                <a:latin typeface="+mn-lt"/>
              </a:rPr>
              <a:t>luminance</a:t>
            </a:r>
            <a:r>
              <a:rPr lang="sv-SE" sz="1600" kern="0" dirty="0" smtClean="0">
                <a:latin typeface="+mn-lt"/>
              </a:rPr>
              <a:t> </a:t>
            </a:r>
            <a:r>
              <a:rPr lang="sv-SE" sz="1600" kern="0" dirty="0" err="1" smtClean="0">
                <a:latin typeface="+mn-lt"/>
              </a:rPr>
              <a:t>sources</a:t>
            </a:r>
            <a:endParaRPr lang="sv-SE" sz="1600" kern="0" dirty="0" smtClean="0">
              <a:latin typeface="+mn-lt"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600" kern="0" dirty="0" smtClean="0">
                <a:latin typeface="+mn-lt"/>
              </a:rPr>
              <a:t>From signal (</a:t>
            </a:r>
            <a:r>
              <a:rPr lang="sv-SE" sz="1600" kern="0" dirty="0" err="1" smtClean="0">
                <a:latin typeface="+mn-lt"/>
              </a:rPr>
              <a:t>desired</a:t>
            </a:r>
            <a:r>
              <a:rPr lang="sv-SE" sz="1600" kern="0" dirty="0" smtClean="0">
                <a:latin typeface="+mn-lt"/>
              </a:rPr>
              <a:t> </a:t>
            </a:r>
            <a:r>
              <a:rPr lang="sv-SE" sz="1600" kern="0" dirty="0" err="1" smtClean="0">
                <a:latin typeface="+mn-lt"/>
              </a:rPr>
              <a:t>luminance</a:t>
            </a:r>
            <a:r>
              <a:rPr lang="sv-SE" sz="1600" kern="0" dirty="0" smtClean="0">
                <a:latin typeface="+mn-lt"/>
              </a:rPr>
              <a:t>)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600" kern="0" dirty="0" err="1" smtClean="0">
                <a:latin typeface="+mn-lt"/>
              </a:rPr>
              <a:t>Leakage</a:t>
            </a:r>
            <a:r>
              <a:rPr lang="sv-SE" sz="1600" kern="0" dirty="0" smtClean="0">
                <a:latin typeface="+mn-lt"/>
              </a:rPr>
              <a:t> from </a:t>
            </a:r>
            <a:r>
              <a:rPr lang="sv-SE" sz="1600" kern="0" dirty="0" err="1" smtClean="0">
                <a:latin typeface="+mn-lt"/>
              </a:rPr>
              <a:t>other</a:t>
            </a:r>
            <a:r>
              <a:rPr lang="sv-SE" sz="1600" kern="0" dirty="0" smtClean="0">
                <a:latin typeface="+mn-lt"/>
              </a:rPr>
              <a:t> </a:t>
            </a:r>
            <a:r>
              <a:rPr lang="sv-SE" sz="1600" kern="0" dirty="0" err="1" smtClean="0">
                <a:latin typeface="+mn-lt"/>
              </a:rPr>
              <a:t>view</a:t>
            </a:r>
            <a:r>
              <a:rPr lang="sv-SE" sz="1600" kern="0" dirty="0" smtClean="0">
                <a:latin typeface="+mn-lt"/>
              </a:rPr>
              <a:t> (crosstalk)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600" kern="0" dirty="0" err="1" smtClean="0">
                <a:latin typeface="+mn-lt"/>
              </a:rPr>
              <a:t>Background</a:t>
            </a:r>
            <a:r>
              <a:rPr lang="sv-SE" sz="1600" kern="0" dirty="0" smtClean="0">
                <a:latin typeface="+mn-lt"/>
              </a:rPr>
              <a:t> </a:t>
            </a:r>
            <a:r>
              <a:rPr lang="sv-SE" sz="1600" kern="0" dirty="0" err="1" smtClean="0">
                <a:latin typeface="+mn-lt"/>
              </a:rPr>
              <a:t>luminance</a:t>
            </a:r>
            <a:endParaRPr lang="sv-SE" sz="1600" kern="0" dirty="0" smtClean="0">
              <a:latin typeface="+mn-lt"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endParaRPr lang="sv-SE" sz="1600" kern="0" dirty="0" smtClean="0"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sv-S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Crosstalk</a:t>
            </a:r>
            <a:r>
              <a:rPr kumimoji="0" lang="sv-SE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as </a:t>
            </a:r>
            <a:r>
              <a:rPr kumimoji="0" lang="sv-SE" sz="1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multiplicative</a:t>
            </a:r>
            <a:r>
              <a:rPr kumimoji="0" lang="sv-SE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sv-SE" sz="1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factor</a:t>
            </a:r>
            <a:endParaRPr kumimoji="0" lang="sv-SE" sz="16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sv-SE" sz="1600" kern="0" baseline="0" dirty="0" smtClean="0"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sv-SE" sz="1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Vector</a:t>
            </a:r>
            <a:r>
              <a:rPr kumimoji="0" lang="sv-SE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of Crosstalk </a:t>
            </a:r>
            <a:r>
              <a:rPr kumimoji="0" lang="sv-SE" sz="1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values</a:t>
            </a:r>
            <a:r>
              <a:rPr kumimoji="0" lang="sv-SE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for </a:t>
            </a:r>
            <a:r>
              <a:rPr kumimoji="0" lang="sv-SE" sz="1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left</a:t>
            </a:r>
            <a:r>
              <a:rPr kumimoji="0" lang="sv-SE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(</a:t>
            </a:r>
            <a:r>
              <a:rPr lang="sv-SE" sz="1600" kern="0" dirty="0" smtClean="0"/>
              <a:t>SEQ2)</a:t>
            </a:r>
            <a:r>
              <a:rPr kumimoji="0" lang="sv-SE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and right </a:t>
            </a:r>
            <a:r>
              <a:rPr kumimoji="0" lang="sv-SE" sz="1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view</a:t>
            </a:r>
            <a:r>
              <a:rPr kumimoji="0" lang="sv-SE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(</a:t>
            </a:r>
            <a:r>
              <a:rPr lang="sv-SE" sz="1600" kern="0" dirty="0" smtClean="0"/>
              <a:t>SEQ3</a:t>
            </a:r>
            <a:r>
              <a:rPr kumimoji="0" lang="sv-SE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</a:t>
            </a:r>
            <a:endParaRPr kumimoji="0" lang="sv-SE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5796136" y="1916832"/>
          <a:ext cx="2106142" cy="507504"/>
        </p:xfrm>
        <a:graphic>
          <a:graphicData uri="http://schemas.openxmlformats.org/presentationml/2006/ole">
            <p:oleObj spid="_x0000_s35846" name="Equation" r:id="rId5" imgW="1054080" imgH="253800" progId="Equation.DSMT4">
              <p:embed/>
            </p:oleObj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6012160" y="2924944"/>
          <a:ext cx="1339056" cy="454323"/>
        </p:xfrm>
        <a:graphic>
          <a:graphicData uri="http://schemas.openxmlformats.org/presentationml/2006/ole">
            <p:oleObj spid="_x0000_s35847" name="Equation" r:id="rId6" imgW="711000" imgH="241200" progId="Equation.DSMT4">
              <p:embed/>
            </p:oleObj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2051720" y="4149080"/>
          <a:ext cx="2304256" cy="744452"/>
        </p:xfrm>
        <a:graphic>
          <a:graphicData uri="http://schemas.openxmlformats.org/presentationml/2006/ole">
            <p:oleObj spid="_x0000_s35848" name="Equation" r:id="rId7" imgW="1650960" imgH="533160" progId="Equation.DSMT4">
              <p:embed/>
            </p:oleObj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4716016" y="4149080"/>
          <a:ext cx="2211674" cy="720080"/>
        </p:xfrm>
        <a:graphic>
          <a:graphicData uri="http://schemas.openxmlformats.org/presentationml/2006/ole">
            <p:oleObj spid="_x0000_s35849" name="Equation" r:id="rId8" imgW="1638000" imgH="53316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Crosstalk results </a:t>
            </a:r>
            <a:endParaRPr lang="fr-FR" dirty="0"/>
          </a:p>
        </p:txBody>
      </p:sp>
      <p:sp>
        <p:nvSpPr>
          <p:cNvPr id="14" name="Platshållare för innehåll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v-SE" sz="1600" dirty="0" smtClean="0"/>
          </a:p>
          <a:p>
            <a:endParaRPr lang="sv-SE" dirty="0"/>
          </a:p>
        </p:txBody>
      </p:sp>
      <p:sp>
        <p:nvSpPr>
          <p:cNvPr id="6" name="Platshållare för innehåll 15"/>
          <p:cNvSpPr txBox="1">
            <a:spLocks/>
          </p:cNvSpPr>
          <p:nvPr/>
        </p:nvSpPr>
        <p:spPr bwMode="auto">
          <a:xfrm>
            <a:off x="1259632" y="1484784"/>
            <a:ext cx="712879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kumimoji="0" lang="sv-SE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16" name="Tabell 15"/>
          <p:cNvGraphicFramePr>
            <a:graphicFrameLocks noGrp="1"/>
          </p:cNvGraphicFramePr>
          <p:nvPr/>
        </p:nvGraphicFramePr>
        <p:xfrm>
          <a:off x="1547664" y="2060848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 row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endParaRPr lang="sv-SE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Alienware</a:t>
                      </a:r>
                      <a:endParaRPr lang="sv-SE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endParaRPr lang="sv-SE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Samsung</a:t>
                      </a:r>
                      <a:endParaRPr lang="sv-SE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endParaRPr lang="sv-SE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endParaRPr lang="sv-SE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left </a:t>
                      </a:r>
                      <a:endParaRPr lang="sv-SE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right </a:t>
                      </a:r>
                      <a:endParaRPr lang="sv-SE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left </a:t>
                      </a:r>
                      <a:endParaRPr lang="sv-SE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Right </a:t>
                      </a:r>
                      <a:endParaRPr lang="sv-SE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 i="1" dirty="0" err="1">
                          <a:latin typeface="Times New Roman"/>
                          <a:ea typeface="Times New Roman"/>
                        </a:rPr>
                        <a:t>IRCCyN</a:t>
                      </a:r>
                      <a:endParaRPr lang="sv-SE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6.8‰</a:t>
                      </a:r>
                      <a:endParaRPr lang="sv-SE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7.9‰</a:t>
                      </a:r>
                      <a:endParaRPr lang="sv-SE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6.4‰</a:t>
                      </a:r>
                      <a:endParaRPr lang="sv-SE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5.6‰</a:t>
                      </a:r>
                      <a:endParaRPr lang="sv-SE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MIUN</a:t>
                      </a:r>
                      <a:endParaRPr lang="sv-SE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4.5‰</a:t>
                      </a:r>
                      <a:endParaRPr lang="sv-SE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6.2‰</a:t>
                      </a:r>
                      <a:endParaRPr lang="sv-SE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6.2‰</a:t>
                      </a:r>
                      <a:endParaRPr lang="sv-SE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4.9‰</a:t>
                      </a:r>
                      <a:endParaRPr lang="sv-SE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 i="1" dirty="0" err="1">
                          <a:latin typeface="Times New Roman"/>
                          <a:ea typeface="Times New Roman"/>
                        </a:rPr>
                        <a:t>Acreo</a:t>
                      </a:r>
                      <a:endParaRPr lang="sv-SE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4.2‰</a:t>
                      </a:r>
                      <a:endParaRPr lang="sv-SE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4.3‰</a:t>
                      </a:r>
                      <a:endParaRPr lang="sv-SE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4.5‰</a:t>
                      </a:r>
                      <a:endParaRPr lang="sv-SE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3.1‰</a:t>
                      </a:r>
                      <a:endParaRPr lang="sv-SE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Platshållare för innehåll 15"/>
          <p:cNvSpPr txBox="1">
            <a:spLocks/>
          </p:cNvSpPr>
          <p:nvPr/>
        </p:nvSpPr>
        <p:spPr bwMode="auto">
          <a:xfrm>
            <a:off x="1403648" y="4077072"/>
            <a:ext cx="71287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sv-SE" sz="2000" kern="0" dirty="0" err="1" smtClean="0">
                <a:latin typeface="+mn-lt"/>
              </a:rPr>
              <a:t>Mean</a:t>
            </a:r>
            <a:r>
              <a:rPr lang="sv-SE" sz="2000" kern="0" dirty="0" smtClean="0">
                <a:latin typeface="+mn-lt"/>
              </a:rPr>
              <a:t> </a:t>
            </a:r>
            <a:r>
              <a:rPr lang="sv-SE" sz="2000" kern="0" dirty="0" err="1" smtClean="0">
                <a:latin typeface="+mn-lt"/>
              </a:rPr>
              <a:t>values</a:t>
            </a:r>
            <a:r>
              <a:rPr lang="sv-SE" sz="2000" kern="0" dirty="0" smtClean="0">
                <a:latin typeface="+mn-lt"/>
              </a:rPr>
              <a:t> over </a:t>
            </a:r>
            <a:r>
              <a:rPr lang="sv-SE" sz="2000" kern="0" dirty="0" err="1" smtClean="0">
                <a:latin typeface="+mn-lt"/>
              </a:rPr>
              <a:t>stable</a:t>
            </a:r>
            <a:r>
              <a:rPr lang="sv-SE" sz="2000" kern="0" dirty="0" smtClean="0">
                <a:latin typeface="+mn-lt"/>
              </a:rPr>
              <a:t> </a:t>
            </a:r>
            <a:r>
              <a:rPr lang="sv-SE" sz="2000" kern="0" dirty="0" err="1" smtClean="0">
                <a:latin typeface="+mn-lt"/>
              </a:rPr>
              <a:t>range</a:t>
            </a:r>
            <a:r>
              <a:rPr lang="sv-SE" sz="2000" kern="0" dirty="0" smtClean="0">
                <a:latin typeface="+mn-lt"/>
              </a:rPr>
              <a:t> i.e. </a:t>
            </a:r>
            <a:r>
              <a:rPr lang="sv-SE" sz="2000" kern="0" dirty="0" err="1" smtClean="0">
                <a:latin typeface="+mn-lt"/>
              </a:rPr>
              <a:t>grey</a:t>
            </a:r>
            <a:r>
              <a:rPr lang="sv-SE" sz="2000" kern="0" dirty="0" smtClean="0">
                <a:latin typeface="+mn-lt"/>
              </a:rPr>
              <a:t> 105 to 255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sv-SE" sz="2000" kern="0" dirty="0" smtClean="0">
                <a:latin typeface="+mn-lt"/>
              </a:rPr>
              <a:t>Same </a:t>
            </a:r>
            <a:r>
              <a:rPr lang="sv-SE" sz="2000" kern="0" dirty="0" err="1" smtClean="0">
                <a:latin typeface="+mn-lt"/>
              </a:rPr>
              <a:t>range</a:t>
            </a:r>
            <a:r>
              <a:rPr lang="sv-SE" sz="2000" kern="0" dirty="0" smtClean="0">
                <a:latin typeface="+mn-lt"/>
              </a:rPr>
              <a:t> for all </a:t>
            </a:r>
            <a:r>
              <a:rPr lang="sv-SE" sz="2000" kern="0" dirty="0" err="1" smtClean="0">
                <a:latin typeface="+mn-lt"/>
              </a:rPr>
              <a:t>estimated</a:t>
            </a:r>
            <a:r>
              <a:rPr lang="sv-SE" sz="2000" kern="0" dirty="0" smtClean="0">
                <a:latin typeface="+mn-lt"/>
              </a:rPr>
              <a:t> crosstalk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sv-SE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Note</a:t>
            </a: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</a:t>
            </a:r>
            <a:r>
              <a:rPr kumimoji="0" lang="sv-SE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sv-SE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Difference</a:t>
            </a:r>
            <a:r>
              <a:rPr kumimoji="0" lang="sv-SE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sv-SE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between</a:t>
            </a:r>
            <a:r>
              <a:rPr kumimoji="0" lang="sv-SE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sv-SE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left</a:t>
            </a:r>
            <a:r>
              <a:rPr kumimoji="0" lang="sv-SE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and right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sv-SE" sz="2000" kern="0" baseline="0" dirty="0" err="1" smtClean="0">
                <a:latin typeface="+mn-lt"/>
              </a:rPr>
              <a:t>Note</a:t>
            </a:r>
            <a:r>
              <a:rPr lang="sv-SE" sz="2000" kern="0" baseline="0" dirty="0" smtClean="0">
                <a:latin typeface="+mn-lt"/>
              </a:rPr>
              <a:t>:</a:t>
            </a:r>
            <a:r>
              <a:rPr lang="sv-SE" sz="2000" kern="0" dirty="0" smtClean="0">
                <a:latin typeface="+mn-lt"/>
              </a:rPr>
              <a:t> </a:t>
            </a:r>
            <a:r>
              <a:rPr lang="sv-SE" sz="2000" kern="0" dirty="0" err="1" smtClean="0">
                <a:latin typeface="+mn-lt"/>
              </a:rPr>
              <a:t>Difference</a:t>
            </a:r>
            <a:r>
              <a:rPr lang="sv-SE" sz="2000" kern="0" dirty="0" smtClean="0">
                <a:latin typeface="+mn-lt"/>
              </a:rPr>
              <a:t> </a:t>
            </a:r>
            <a:r>
              <a:rPr lang="sv-SE" sz="2000" kern="0" dirty="0" err="1" smtClean="0">
                <a:latin typeface="+mn-lt"/>
              </a:rPr>
              <a:t>between</a:t>
            </a:r>
            <a:r>
              <a:rPr lang="sv-SE" sz="2000" kern="0" dirty="0" smtClean="0">
                <a:latin typeface="+mn-lt"/>
              </a:rPr>
              <a:t> </a:t>
            </a:r>
            <a:r>
              <a:rPr lang="sv-SE" sz="2000" kern="0" dirty="0" err="1" smtClean="0">
                <a:latin typeface="+mn-lt"/>
              </a:rPr>
              <a:t>Lab</a:t>
            </a:r>
            <a:endParaRPr kumimoji="0" lang="sv-SE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Crosstalk results </a:t>
            </a:r>
            <a:endParaRPr lang="fr-FR" dirty="0"/>
          </a:p>
        </p:txBody>
      </p:sp>
      <p:sp>
        <p:nvSpPr>
          <p:cNvPr id="14" name="Platshållare för innehåll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v-SE" sz="1600" dirty="0" smtClean="0"/>
          </a:p>
          <a:p>
            <a:endParaRPr lang="sv-SE" dirty="0"/>
          </a:p>
        </p:txBody>
      </p:sp>
      <p:sp>
        <p:nvSpPr>
          <p:cNvPr id="6" name="Platshållare för innehåll 15"/>
          <p:cNvSpPr txBox="1">
            <a:spLocks/>
          </p:cNvSpPr>
          <p:nvPr/>
        </p:nvSpPr>
        <p:spPr bwMode="auto">
          <a:xfrm>
            <a:off x="1259632" y="1484784"/>
            <a:ext cx="712879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kumimoji="0" lang="sv-SE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8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5392" t="2581" r="6536" b="3548"/>
          <a:stretch>
            <a:fillRect/>
          </a:stretch>
        </p:blipFill>
        <p:spPr bwMode="auto">
          <a:xfrm>
            <a:off x="827584" y="1556792"/>
            <a:ext cx="7445442" cy="4010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Crosstalk results </a:t>
            </a:r>
            <a:endParaRPr lang="fr-FR" dirty="0"/>
          </a:p>
        </p:txBody>
      </p:sp>
      <p:sp>
        <p:nvSpPr>
          <p:cNvPr id="14" name="Platshållare för innehåll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v-SE" sz="1600" dirty="0" smtClean="0"/>
          </a:p>
          <a:p>
            <a:endParaRPr lang="sv-SE" dirty="0"/>
          </a:p>
        </p:txBody>
      </p:sp>
      <p:sp>
        <p:nvSpPr>
          <p:cNvPr id="6" name="Platshållare för innehåll 15"/>
          <p:cNvSpPr txBox="1">
            <a:spLocks/>
          </p:cNvSpPr>
          <p:nvPr/>
        </p:nvSpPr>
        <p:spPr bwMode="auto">
          <a:xfrm>
            <a:off x="1259632" y="1484784"/>
            <a:ext cx="712879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kumimoji="0" lang="sv-SE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9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4584128" cy="3662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59872" y="1278833"/>
            <a:ext cx="4584128" cy="3662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4941168"/>
            <a:ext cx="1348740" cy="1143000"/>
          </a:xfrm>
          <a:prstGeom prst="rect">
            <a:avLst/>
          </a:prstGeom>
          <a:ln w="127" cap="sq">
            <a:noFill/>
            <a:miter lim="800000"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Crosstalk results </a:t>
            </a:r>
            <a:endParaRPr lang="fr-FR" dirty="0"/>
          </a:p>
        </p:txBody>
      </p:sp>
      <p:sp>
        <p:nvSpPr>
          <p:cNvPr id="14" name="Platshållare för innehåll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v-SE" sz="1600" dirty="0" smtClean="0"/>
          </a:p>
          <a:p>
            <a:endParaRPr lang="sv-SE" dirty="0"/>
          </a:p>
        </p:txBody>
      </p:sp>
      <p:sp>
        <p:nvSpPr>
          <p:cNvPr id="6" name="Platshållare för innehåll 15"/>
          <p:cNvSpPr txBox="1">
            <a:spLocks/>
          </p:cNvSpPr>
          <p:nvPr/>
        </p:nvSpPr>
        <p:spPr bwMode="auto">
          <a:xfrm>
            <a:off x="1259632" y="1484784"/>
            <a:ext cx="712879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kumimoji="0" lang="sv-SE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11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1278833"/>
            <a:ext cx="4584128" cy="3662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59872" y="1278833"/>
            <a:ext cx="4584128" cy="3662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5013176"/>
            <a:ext cx="1348740" cy="1143000"/>
          </a:xfrm>
          <a:prstGeom prst="rect">
            <a:avLst/>
          </a:prstGeom>
          <a:ln w="127" cap="sq">
            <a:noFill/>
            <a:miter lim="800000"/>
          </a:ln>
        </p:spPr>
      </p:pic>
      <p:sp>
        <p:nvSpPr>
          <p:cNvPr id="13" name="Platshållare för innehåll 15"/>
          <p:cNvSpPr txBox="1">
            <a:spLocks/>
          </p:cNvSpPr>
          <p:nvPr/>
        </p:nvSpPr>
        <p:spPr bwMode="auto">
          <a:xfrm>
            <a:off x="1835696" y="5229200"/>
            <a:ext cx="70866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</a:t>
            </a: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The negative crosstalk</a:t>
            </a:r>
            <a:r>
              <a:rPr kumimoji="0" lang="sv-SE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sv-SE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higher</a:t>
            </a:r>
            <a:r>
              <a:rPr kumimoji="0" lang="sv-SE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luminances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15"/>
          <p:cNvSpPr txBox="1">
            <a:spLocks/>
          </p:cNvSpPr>
          <p:nvPr/>
        </p:nvSpPr>
        <p:spPr bwMode="auto">
          <a:xfrm>
            <a:off x="1259632" y="1484784"/>
            <a:ext cx="712879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800" kern="0" noProof="0" dirty="0" smtClean="0">
                <a:latin typeface="+mn-lt"/>
              </a:rPr>
              <a:t>Main </a:t>
            </a:r>
            <a:r>
              <a:rPr lang="sv-SE" sz="1800" kern="0" noProof="0" dirty="0" err="1" smtClean="0">
                <a:latin typeface="+mn-lt"/>
              </a:rPr>
              <a:t>purpose</a:t>
            </a:r>
            <a:r>
              <a:rPr lang="sv-SE" sz="1800" kern="0" noProof="0" dirty="0" smtClean="0">
                <a:latin typeface="+mn-lt"/>
              </a:rPr>
              <a:t> to </a:t>
            </a:r>
            <a:r>
              <a:rPr lang="sv-SE" sz="1800" kern="0" noProof="0" dirty="0" err="1" smtClean="0">
                <a:latin typeface="+mn-lt"/>
              </a:rPr>
              <a:t>define</a:t>
            </a:r>
            <a:r>
              <a:rPr lang="sv-SE" sz="1800" kern="0" noProof="0" dirty="0" smtClean="0">
                <a:latin typeface="+mn-lt"/>
              </a:rPr>
              <a:t> </a:t>
            </a:r>
            <a:r>
              <a:rPr lang="sv-SE" sz="1800" kern="0" noProof="0" dirty="0" err="1" smtClean="0">
                <a:latin typeface="+mn-lt"/>
              </a:rPr>
              <a:t>measurement</a:t>
            </a:r>
            <a:r>
              <a:rPr lang="sv-SE" sz="1800" kern="0" noProof="0" dirty="0" smtClean="0">
                <a:latin typeface="+mn-lt"/>
              </a:rPr>
              <a:t> </a:t>
            </a:r>
            <a:r>
              <a:rPr lang="sv-SE" sz="1800" kern="0" noProof="0" dirty="0" err="1" smtClean="0">
                <a:latin typeface="+mn-lt"/>
              </a:rPr>
              <a:t>method</a:t>
            </a:r>
            <a:r>
              <a:rPr lang="sv-SE" sz="1800" kern="0" noProof="0" dirty="0" smtClean="0">
                <a:latin typeface="+mn-lt"/>
              </a:rPr>
              <a:t> that are </a:t>
            </a:r>
            <a:r>
              <a:rPr lang="sv-SE" sz="1800" kern="0" noProof="0" dirty="0" err="1" smtClean="0">
                <a:latin typeface="+mn-lt"/>
              </a:rPr>
              <a:t>reproducible</a:t>
            </a:r>
            <a:r>
              <a:rPr lang="sv-SE" sz="1800" kern="0" noProof="0" dirty="0" smtClean="0">
                <a:latin typeface="+mn-lt"/>
              </a:rPr>
              <a:t> from </a:t>
            </a:r>
            <a:r>
              <a:rPr lang="sv-SE" sz="1800" kern="0" noProof="0" dirty="0" err="1" smtClean="0">
                <a:latin typeface="+mn-lt"/>
              </a:rPr>
              <a:t>lab-to-lab</a:t>
            </a:r>
            <a:endParaRPr lang="sv-SE" sz="1800" kern="0" noProof="0" dirty="0" smtClean="0"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sv-SE" sz="1800" b="0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There</a:t>
            </a:r>
            <a:r>
              <a:rPr kumimoji="0" lang="sv-SE" sz="18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are </a:t>
            </a:r>
            <a:r>
              <a:rPr kumimoji="0" lang="sv-SE" sz="1800" b="0" i="0" u="none" strike="noStrike" kern="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differences</a:t>
            </a:r>
            <a:r>
              <a:rPr kumimoji="0" lang="sv-SE" sz="18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sv-SE" sz="1800" b="0" i="0" u="none" strike="noStrike" kern="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between</a:t>
            </a:r>
            <a:r>
              <a:rPr kumimoji="0" lang="sv-SE" sz="18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the </a:t>
            </a:r>
            <a:r>
              <a:rPr kumimoji="0" lang="sv-SE" sz="1800" b="0" i="0" u="none" strike="noStrike" kern="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labs</a:t>
            </a:r>
            <a:r>
              <a:rPr kumimoji="0" lang="sv-SE" sz="18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and </a:t>
            </a:r>
            <a:r>
              <a:rPr kumimoji="0" lang="sv-SE" sz="1800" b="0" i="0" u="none" strike="noStrike" kern="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between</a:t>
            </a:r>
            <a:r>
              <a:rPr kumimoji="0" lang="sv-SE" sz="18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the </a:t>
            </a:r>
            <a:r>
              <a:rPr kumimoji="0" lang="sv-SE" sz="1800" b="0" i="0" u="none" strike="noStrike" kern="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eye-glasses</a:t>
            </a:r>
            <a:r>
              <a:rPr kumimoji="0" lang="sv-SE" sz="18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sv-SE" sz="1800" b="0" i="0" u="none" strike="noStrike" kern="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but</a:t>
            </a:r>
            <a:r>
              <a:rPr kumimoji="0" lang="sv-SE" sz="18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in the same </a:t>
            </a:r>
            <a:r>
              <a:rPr kumimoji="0" lang="sv-SE" sz="1800" b="0" i="0" u="none" strike="noStrike" kern="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range</a:t>
            </a:r>
            <a:r>
              <a:rPr kumimoji="0" lang="sv-SE" sz="18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</a:t>
            </a:r>
            <a:r>
              <a:rPr kumimoji="0" lang="sv-SE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sv-SE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may</a:t>
            </a:r>
            <a:r>
              <a:rPr kumimoji="0" lang="sv-SE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be </a:t>
            </a:r>
            <a:r>
              <a:rPr kumimoji="0" lang="sv-SE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due</a:t>
            </a:r>
            <a:r>
              <a:rPr kumimoji="0" lang="sv-SE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to different </a:t>
            </a:r>
            <a:r>
              <a:rPr kumimoji="0" lang="sv-SE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measurement</a:t>
            </a:r>
            <a:r>
              <a:rPr kumimoji="0" lang="sv-SE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instrument </a:t>
            </a:r>
            <a:r>
              <a:rPr kumimoji="0" lang="sv-SE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used</a:t>
            </a:r>
            <a:r>
              <a:rPr lang="sv-SE" sz="1800" kern="0" dirty="0" smtClean="0">
                <a:latin typeface="+mn-lt"/>
              </a:rPr>
              <a:t>, </a:t>
            </a:r>
            <a:r>
              <a:rPr lang="sv-SE" sz="1800" kern="0" dirty="0" err="1" smtClean="0">
                <a:latin typeface="+mn-lt"/>
              </a:rPr>
              <a:t>but</a:t>
            </a:r>
            <a:r>
              <a:rPr lang="sv-SE" sz="1800" kern="0" dirty="0" smtClean="0">
                <a:latin typeface="+mn-lt"/>
              </a:rPr>
              <a:t> </a:t>
            </a:r>
            <a:r>
              <a:rPr lang="sv-SE" sz="1800" kern="0" dirty="0" err="1" smtClean="0">
                <a:latin typeface="+mn-lt"/>
              </a:rPr>
              <a:t>also</a:t>
            </a:r>
            <a:r>
              <a:rPr lang="sv-SE" sz="1800" kern="0" dirty="0" smtClean="0">
                <a:latin typeface="+mn-lt"/>
              </a:rPr>
              <a:t> different </a:t>
            </a:r>
            <a:r>
              <a:rPr lang="sv-SE" sz="1800" kern="0" dirty="0" err="1" smtClean="0">
                <a:latin typeface="+mn-lt"/>
              </a:rPr>
              <a:t>eye-glasses</a:t>
            </a:r>
            <a:r>
              <a:rPr lang="sv-SE" sz="1800" kern="0" dirty="0" smtClean="0">
                <a:latin typeface="+mn-lt"/>
              </a:rPr>
              <a:t> and display </a:t>
            </a:r>
            <a:r>
              <a:rPr lang="sv-SE" sz="1800" kern="0" dirty="0" err="1" smtClean="0">
                <a:latin typeface="+mn-lt"/>
              </a:rPr>
              <a:t>samples</a:t>
            </a:r>
            <a:endParaRPr lang="sv-SE" sz="1800" kern="0" dirty="0" smtClean="0"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800" kern="0" dirty="0" err="1" smtClean="0">
                <a:latin typeface="+mn-lt"/>
              </a:rPr>
              <a:t>Low</a:t>
            </a:r>
            <a:r>
              <a:rPr lang="sv-SE" sz="1800" kern="0" dirty="0" smtClean="0">
                <a:latin typeface="+mn-lt"/>
              </a:rPr>
              <a:t> </a:t>
            </a:r>
            <a:r>
              <a:rPr lang="sv-SE" sz="1800" kern="0" dirty="0" err="1" smtClean="0">
                <a:latin typeface="+mn-lt"/>
              </a:rPr>
              <a:t>luminance</a:t>
            </a:r>
            <a:r>
              <a:rPr lang="sv-SE" sz="1800" kern="0" dirty="0" smtClean="0">
                <a:latin typeface="+mn-lt"/>
              </a:rPr>
              <a:t> </a:t>
            </a:r>
            <a:r>
              <a:rPr lang="sv-SE" sz="1800" kern="0" dirty="0" err="1" smtClean="0">
                <a:latin typeface="+mn-lt"/>
              </a:rPr>
              <a:t>measurements</a:t>
            </a:r>
            <a:r>
              <a:rPr lang="sv-SE" sz="1800" kern="0" dirty="0" smtClean="0">
                <a:latin typeface="+mn-lt"/>
              </a:rPr>
              <a:t> (black) is </a:t>
            </a:r>
            <a:r>
              <a:rPr lang="sv-SE" sz="1800" kern="0" dirty="0" err="1" smtClean="0">
                <a:latin typeface="+mn-lt"/>
              </a:rPr>
              <a:t>also</a:t>
            </a:r>
            <a:r>
              <a:rPr lang="sv-SE" sz="1800" kern="0" dirty="0" smtClean="0">
                <a:latin typeface="+mn-lt"/>
              </a:rPr>
              <a:t> </a:t>
            </a:r>
            <a:r>
              <a:rPr lang="sv-SE" sz="1800" kern="0" dirty="0" err="1" smtClean="0">
                <a:latin typeface="+mn-lt"/>
              </a:rPr>
              <a:t>difficult</a:t>
            </a:r>
            <a:r>
              <a:rPr lang="sv-SE" sz="1800" kern="0" dirty="0" smtClean="0">
                <a:latin typeface="+mn-lt"/>
              </a:rPr>
              <a:t>, </a:t>
            </a:r>
            <a:r>
              <a:rPr lang="sv-SE" sz="1800" kern="0" dirty="0" err="1" smtClean="0">
                <a:latin typeface="+mn-lt"/>
              </a:rPr>
              <a:t>which</a:t>
            </a:r>
            <a:r>
              <a:rPr lang="sv-SE" sz="1800" kern="0" dirty="0" smtClean="0">
                <a:latin typeface="+mn-lt"/>
              </a:rPr>
              <a:t> </a:t>
            </a:r>
            <a:r>
              <a:rPr lang="sv-SE" sz="1800" kern="0" dirty="0" err="1" smtClean="0">
                <a:latin typeface="+mn-lt"/>
              </a:rPr>
              <a:t>increase</a:t>
            </a:r>
            <a:r>
              <a:rPr lang="sv-SE" sz="1800" kern="0" dirty="0" smtClean="0">
                <a:latin typeface="+mn-lt"/>
              </a:rPr>
              <a:t> the </a:t>
            </a:r>
            <a:r>
              <a:rPr lang="sv-SE" sz="1800" kern="0" dirty="0" err="1" smtClean="0">
                <a:latin typeface="+mn-lt"/>
              </a:rPr>
              <a:t>spread</a:t>
            </a:r>
            <a:r>
              <a:rPr lang="sv-SE" sz="1800" kern="0" dirty="0" smtClean="0">
                <a:latin typeface="+mn-lt"/>
              </a:rPr>
              <a:t> </a:t>
            </a:r>
            <a:r>
              <a:rPr lang="sv-SE" sz="1800" kern="0" dirty="0" err="1" smtClean="0">
                <a:latin typeface="+mn-lt"/>
              </a:rPr>
              <a:t>between</a:t>
            </a:r>
            <a:r>
              <a:rPr lang="sv-SE" sz="1800" kern="0" dirty="0" smtClean="0">
                <a:latin typeface="+mn-lt"/>
              </a:rPr>
              <a:t> the </a:t>
            </a:r>
            <a:r>
              <a:rPr lang="sv-SE" sz="1800" kern="0" dirty="0" err="1" smtClean="0">
                <a:latin typeface="+mn-lt"/>
              </a:rPr>
              <a:t>labs</a:t>
            </a:r>
            <a:endParaRPr lang="sv-SE" sz="1800" kern="0" dirty="0" smtClean="0"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800" kern="0" dirty="0" err="1" smtClean="0">
                <a:latin typeface="+mn-lt"/>
              </a:rPr>
              <a:t>Both</a:t>
            </a:r>
            <a:r>
              <a:rPr lang="sv-SE" sz="1800" kern="0" dirty="0" smtClean="0">
                <a:latin typeface="+mn-lt"/>
              </a:rPr>
              <a:t> temporal and time </a:t>
            </a:r>
            <a:r>
              <a:rPr lang="sv-SE" sz="1800" kern="0" dirty="0" err="1" smtClean="0">
                <a:latin typeface="+mn-lt"/>
              </a:rPr>
              <a:t>average</a:t>
            </a:r>
            <a:r>
              <a:rPr lang="sv-SE" sz="1800" kern="0" dirty="0" smtClean="0">
                <a:latin typeface="+mn-lt"/>
              </a:rPr>
              <a:t> </a:t>
            </a:r>
            <a:r>
              <a:rPr lang="sv-SE" sz="1800" kern="0" dirty="0" err="1" smtClean="0">
                <a:latin typeface="+mn-lt"/>
              </a:rPr>
              <a:t>measurements</a:t>
            </a:r>
            <a:r>
              <a:rPr lang="sv-SE" sz="1800" kern="0" dirty="0" smtClean="0">
                <a:latin typeface="+mn-lt"/>
              </a:rPr>
              <a:t> </a:t>
            </a:r>
            <a:r>
              <a:rPr lang="sv-SE" sz="1800" kern="0" smtClean="0">
                <a:latin typeface="+mn-lt"/>
              </a:rPr>
              <a:t>shows that the </a:t>
            </a:r>
            <a:r>
              <a:rPr lang="sv-SE" sz="1800" kern="0" dirty="0" err="1" smtClean="0">
                <a:latin typeface="+mn-lt"/>
              </a:rPr>
              <a:t>grey</a:t>
            </a:r>
            <a:r>
              <a:rPr lang="sv-SE" sz="1800" kern="0" dirty="0" smtClean="0">
                <a:latin typeface="+mn-lt"/>
              </a:rPr>
              <a:t> </a:t>
            </a:r>
            <a:r>
              <a:rPr lang="sv-SE" sz="1800" kern="0" dirty="0" err="1" smtClean="0">
                <a:latin typeface="+mn-lt"/>
              </a:rPr>
              <a:t>level</a:t>
            </a:r>
            <a:r>
              <a:rPr lang="sv-SE" sz="1800" kern="0" dirty="0" smtClean="0">
                <a:latin typeface="+mn-lt"/>
              </a:rPr>
              <a:t> in the </a:t>
            </a:r>
            <a:r>
              <a:rPr lang="sv-SE" sz="1800" kern="0" dirty="0" err="1" smtClean="0">
                <a:latin typeface="+mn-lt"/>
              </a:rPr>
              <a:t>other</a:t>
            </a:r>
            <a:r>
              <a:rPr lang="sv-SE" sz="1800" kern="0" dirty="0" smtClean="0">
                <a:latin typeface="+mn-lt"/>
              </a:rPr>
              <a:t> </a:t>
            </a:r>
            <a:r>
              <a:rPr lang="sv-SE" sz="1800" kern="0" dirty="0" err="1" smtClean="0">
                <a:latin typeface="+mn-lt"/>
              </a:rPr>
              <a:t>view</a:t>
            </a:r>
            <a:r>
              <a:rPr lang="sv-SE" sz="1800" kern="0" dirty="0" smtClean="0">
                <a:latin typeface="+mn-lt"/>
              </a:rPr>
              <a:t> is </a:t>
            </a:r>
            <a:r>
              <a:rPr lang="sv-SE" sz="1800" kern="0" dirty="0" err="1" smtClean="0">
                <a:latin typeface="+mn-lt"/>
              </a:rPr>
              <a:t>important</a:t>
            </a:r>
            <a:r>
              <a:rPr lang="sv-SE" sz="1800" kern="0" dirty="0" smtClean="0">
                <a:latin typeface="+mn-lt"/>
              </a:rPr>
              <a:t>, so the </a:t>
            </a:r>
            <a:r>
              <a:rPr lang="sv-SE" sz="1800" kern="0" dirty="0" err="1" smtClean="0">
                <a:latin typeface="+mn-lt"/>
              </a:rPr>
              <a:t>measurements</a:t>
            </a:r>
            <a:r>
              <a:rPr lang="sv-SE" sz="1800" kern="0" dirty="0" smtClean="0">
                <a:latin typeface="+mn-lt"/>
              </a:rPr>
              <a:t> </a:t>
            </a:r>
            <a:r>
              <a:rPr lang="sv-SE" sz="1800" kern="0" dirty="0" err="1" smtClean="0">
                <a:latin typeface="+mn-lt"/>
              </a:rPr>
              <a:t>should</a:t>
            </a:r>
            <a:r>
              <a:rPr lang="sv-SE" sz="1800" kern="0" dirty="0" smtClean="0">
                <a:latin typeface="+mn-lt"/>
              </a:rPr>
              <a:t> be </a:t>
            </a:r>
            <a:r>
              <a:rPr lang="sv-SE" sz="1800" kern="0" dirty="0" err="1" smtClean="0">
                <a:latin typeface="+mn-lt"/>
              </a:rPr>
              <a:t>done</a:t>
            </a:r>
            <a:r>
              <a:rPr lang="sv-SE" sz="1800" kern="0" dirty="0" smtClean="0">
                <a:latin typeface="+mn-lt"/>
              </a:rPr>
              <a:t> for </a:t>
            </a:r>
            <a:r>
              <a:rPr lang="sv-SE" sz="1800" kern="0" dirty="0" err="1" smtClean="0">
                <a:latin typeface="+mn-lt"/>
              </a:rPr>
              <a:t>several</a:t>
            </a:r>
            <a:r>
              <a:rPr lang="sv-SE" sz="1800" kern="0" dirty="0" smtClean="0">
                <a:latin typeface="+mn-lt"/>
              </a:rPr>
              <a:t> </a:t>
            </a:r>
            <a:r>
              <a:rPr lang="sv-SE" sz="1800" kern="0" dirty="0" err="1" smtClean="0">
                <a:latin typeface="+mn-lt"/>
              </a:rPr>
              <a:t>greylevels</a:t>
            </a:r>
            <a:endParaRPr lang="sv-SE" sz="1800" kern="0" dirty="0" smtClean="0"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kern="0" dirty="0" smtClean="0">
                <a:latin typeface="+mn-lt"/>
              </a:rPr>
              <a:t>We have got an idea on the variation we could expect when planning  the crosstalk user studies within VQEG</a:t>
            </a:r>
            <a:endParaRPr lang="sv-SE" sz="1800" kern="0" dirty="0" smtClean="0"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Work</a:t>
            </a:r>
            <a:r>
              <a:rPr kumimoji="0" lang="sv-SE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in progress to </a:t>
            </a:r>
            <a:r>
              <a:rPr kumimoji="0" lang="sv-SE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investigate</a:t>
            </a:r>
            <a:r>
              <a:rPr kumimoji="0" lang="sv-SE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the problem </a:t>
            </a:r>
            <a:r>
              <a:rPr kumimoji="0" lang="sv-SE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further</a:t>
            </a: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123950" y="609600"/>
            <a:ext cx="6216650" cy="609600"/>
          </a:xfrm>
        </p:spPr>
        <p:txBody>
          <a:bodyPr/>
          <a:lstStyle/>
          <a:p>
            <a:r>
              <a:rPr lang="en-US" dirty="0" smtClean="0"/>
              <a:t>Summary &amp; conclusion</a:t>
            </a:r>
            <a:endParaRPr lang="fr-FR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Hagner </a:t>
            </a:r>
            <a:r>
              <a:rPr lang="sv-SE" dirty="0" err="1" smtClean="0"/>
              <a:t>Photometer</a:t>
            </a:r>
            <a:r>
              <a:rPr lang="sv-SE" dirty="0" smtClean="0"/>
              <a:t> ERP-105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03648" y="1556792"/>
            <a:ext cx="5400600" cy="4495800"/>
          </a:xfrm>
        </p:spPr>
        <p:txBody>
          <a:bodyPr/>
          <a:lstStyle/>
          <a:p>
            <a:r>
              <a:rPr lang="sv-SE" dirty="0" err="1" smtClean="0"/>
              <a:t>Measurement</a:t>
            </a:r>
            <a:r>
              <a:rPr lang="sv-SE" dirty="0" smtClean="0"/>
              <a:t> </a:t>
            </a:r>
            <a:r>
              <a:rPr lang="sv-SE" dirty="0" err="1" smtClean="0"/>
              <a:t>range</a:t>
            </a:r>
            <a:r>
              <a:rPr lang="sv-SE" dirty="0" smtClean="0"/>
              <a:t>: 0.0001-20 cd/m</a:t>
            </a:r>
            <a:r>
              <a:rPr lang="sv-SE" baseline="30000" dirty="0" smtClean="0"/>
              <a:t>2</a:t>
            </a:r>
            <a:endParaRPr lang="sv-SE" baseline="30000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068960"/>
            <a:ext cx="23812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5"/>
          <p:cNvSpPr>
            <a:spLocks noGrp="1"/>
          </p:cNvSpPr>
          <p:nvPr>
            <p:ph type="dt" sz="half" idx="4294967295"/>
          </p:nvPr>
        </p:nvSpPr>
        <p:spPr>
          <a:xfrm>
            <a:off x="457200" y="6353641"/>
            <a:ext cx="900090" cy="365125"/>
          </a:xfrm>
          <a:prstGeom prst="rect">
            <a:avLst/>
          </a:prstGeom>
        </p:spPr>
        <p:txBody>
          <a:bodyPr/>
          <a:lstStyle/>
          <a:p>
            <a:fld id="{C3F9C686-FFE9-4503-871D-0E6FDA9FED3F}" type="datetime1">
              <a:rPr lang="en-GB" smtClean="0"/>
              <a:pPr/>
              <a:t>07/06/2011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4294967295"/>
          </p:nvPr>
        </p:nvSpPr>
        <p:spPr>
          <a:xfrm>
            <a:off x="5572132" y="6353641"/>
            <a:ext cx="857256" cy="365125"/>
          </a:xfrm>
          <a:prstGeom prst="rect">
            <a:avLst/>
          </a:prstGeom>
        </p:spPr>
        <p:txBody>
          <a:bodyPr/>
          <a:lstStyle/>
          <a:p>
            <a:fld id="{32C26675-0C8D-4B91-93B7-1051A9F822BE}" type="slidenum">
              <a:rPr lang="sv-SE" smtClean="0"/>
              <a:pPr/>
              <a:t>17</a:t>
            </a:fld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700808"/>
            <a:ext cx="2766615" cy="418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700808"/>
            <a:ext cx="295232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00808"/>
            <a:ext cx="3056323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251520" y="476672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Sequence</a:t>
            </a:r>
            <a:r>
              <a:rPr lang="sv-SE" dirty="0" smtClean="0"/>
              <a:t> 3, Right Ramp </a:t>
            </a:r>
            <a:r>
              <a:rPr lang="sv-SE" dirty="0" err="1" smtClean="0"/>
              <a:t>while</a:t>
            </a:r>
            <a:r>
              <a:rPr lang="sv-SE" dirty="0" smtClean="0"/>
              <a:t> </a:t>
            </a:r>
            <a:r>
              <a:rPr lang="sv-SE" dirty="0" err="1" smtClean="0"/>
              <a:t>Left</a:t>
            </a:r>
            <a:r>
              <a:rPr lang="sv-SE" dirty="0" smtClean="0"/>
              <a:t> </a:t>
            </a:r>
            <a:r>
              <a:rPr lang="sv-SE" dirty="0" err="1" smtClean="0"/>
              <a:t>view</a:t>
            </a:r>
            <a:r>
              <a:rPr lang="sv-SE" dirty="0" smtClean="0"/>
              <a:t> Y=0 / </a:t>
            </a:r>
            <a:r>
              <a:rPr lang="sv-SE" dirty="0" smtClean="0"/>
              <a:t>80, </a:t>
            </a:r>
            <a:r>
              <a:rPr lang="sv-SE" dirty="0" err="1" smtClean="0"/>
              <a:t>Measured</a:t>
            </a:r>
            <a:r>
              <a:rPr lang="sv-SE" dirty="0" smtClean="0"/>
              <a:t> </a:t>
            </a:r>
            <a:r>
              <a:rPr lang="sv-SE" dirty="0" smtClean="0"/>
              <a:t>at Right </a:t>
            </a:r>
            <a:r>
              <a:rPr lang="sv-SE" dirty="0" err="1" smtClean="0"/>
              <a:t>view</a:t>
            </a:r>
            <a:r>
              <a:rPr lang="sv-SE" dirty="0" smtClean="0"/>
              <a:t> after </a:t>
            </a:r>
            <a:r>
              <a:rPr lang="sv-SE" dirty="0" err="1" smtClean="0"/>
              <a:t>glasses</a:t>
            </a:r>
            <a:endParaRPr lang="sv-SE" dirty="0"/>
          </a:p>
        </p:txBody>
      </p:sp>
      <p:sp>
        <p:nvSpPr>
          <p:cNvPr id="18" name="TextBox 17"/>
          <p:cNvSpPr txBox="1"/>
          <p:nvPr/>
        </p:nvSpPr>
        <p:spPr>
          <a:xfrm>
            <a:off x="611560" y="1268760"/>
            <a:ext cx="1915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200" dirty="0" smtClean="0"/>
              <a:t>Center of display</a:t>
            </a:r>
          </a:p>
          <a:p>
            <a:pPr algn="ctr"/>
            <a:r>
              <a:rPr lang="sv-SE" sz="1200" dirty="0" err="1" smtClean="0"/>
              <a:t>Measurement</a:t>
            </a:r>
            <a:r>
              <a:rPr lang="sv-SE" sz="1200" dirty="0" smtClean="0"/>
              <a:t> 1 (PR-705)</a:t>
            </a:r>
            <a:endParaRPr lang="sv-SE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3537185" y="1268760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200" dirty="0" smtClean="0"/>
              <a:t>Center of display</a:t>
            </a:r>
          </a:p>
          <a:p>
            <a:pPr algn="ctr"/>
            <a:r>
              <a:rPr lang="sv-SE" sz="1200" dirty="0" err="1" smtClean="0"/>
              <a:t>Measurement</a:t>
            </a:r>
            <a:r>
              <a:rPr lang="sv-SE" sz="1200" dirty="0" smtClean="0"/>
              <a:t> 2 (Hagner E4-x)</a:t>
            </a:r>
            <a:endParaRPr lang="sv-SE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439144" y="1268760"/>
            <a:ext cx="2214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200" dirty="0" smtClean="0"/>
              <a:t>Center bottom of display</a:t>
            </a:r>
          </a:p>
          <a:p>
            <a:pPr algn="ctr"/>
            <a:r>
              <a:rPr lang="sv-SE" sz="1200" dirty="0" smtClean="0"/>
              <a:t>Measurement2 (Hagner E4-x)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83768" y="6021288"/>
            <a:ext cx="4071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err="1" smtClean="0"/>
              <a:t>Top</a:t>
            </a:r>
            <a:r>
              <a:rPr lang="sv-SE" sz="1200" dirty="0" smtClean="0"/>
              <a:t> </a:t>
            </a:r>
            <a:r>
              <a:rPr lang="sv-SE" sz="1200" dirty="0" err="1" smtClean="0"/>
              <a:t>figure</a:t>
            </a:r>
            <a:r>
              <a:rPr lang="sv-SE" sz="1200" dirty="0" smtClean="0"/>
              <a:t> Y=0 in </a:t>
            </a:r>
            <a:r>
              <a:rPr lang="sv-SE" sz="1200" dirty="0" err="1" smtClean="0"/>
              <a:t>Left</a:t>
            </a:r>
            <a:r>
              <a:rPr lang="sv-SE" sz="1200" dirty="0" smtClean="0"/>
              <a:t> </a:t>
            </a:r>
            <a:r>
              <a:rPr lang="sv-SE" sz="1200" dirty="0" err="1" smtClean="0"/>
              <a:t>view</a:t>
            </a:r>
            <a:r>
              <a:rPr lang="sv-SE" sz="1200" dirty="0" smtClean="0"/>
              <a:t>, </a:t>
            </a:r>
            <a:r>
              <a:rPr lang="sv-SE" sz="1200" dirty="0" err="1" smtClean="0"/>
              <a:t>down</a:t>
            </a:r>
            <a:r>
              <a:rPr lang="sv-SE" sz="1200" dirty="0" smtClean="0"/>
              <a:t> </a:t>
            </a:r>
            <a:r>
              <a:rPr lang="sv-SE" sz="1200" dirty="0" err="1" smtClean="0"/>
              <a:t>figure</a:t>
            </a:r>
            <a:r>
              <a:rPr lang="sv-SE" sz="1200" dirty="0" smtClean="0"/>
              <a:t> Y=80 in </a:t>
            </a:r>
            <a:r>
              <a:rPr lang="sv-SE" sz="1200" dirty="0" err="1" smtClean="0"/>
              <a:t>Left</a:t>
            </a:r>
            <a:r>
              <a:rPr lang="sv-SE" sz="1200" dirty="0" smtClean="0"/>
              <a:t> </a:t>
            </a:r>
            <a:r>
              <a:rPr lang="sv-SE" sz="1200" dirty="0" err="1" smtClean="0"/>
              <a:t>view</a:t>
            </a:r>
            <a:endParaRPr lang="sv-SE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Crosstalk (Y=0), </a:t>
            </a:r>
            <a:br>
              <a:rPr lang="sv-SE" dirty="0" smtClean="0"/>
            </a:br>
            <a:r>
              <a:rPr lang="sv-SE" sz="1100" dirty="0" err="1" smtClean="0"/>
              <a:t>measurement</a:t>
            </a:r>
            <a:r>
              <a:rPr lang="sv-SE" sz="1100" dirty="0" smtClean="0"/>
              <a:t> 2 (with Hagner)</a:t>
            </a:r>
            <a:endParaRPr lang="sv-SE" sz="11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00808"/>
            <a:ext cx="8145463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547664" y="1340768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Center of the display</a:t>
            </a:r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5148064" y="1340768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Center bottom of the display</a:t>
            </a:r>
            <a:endParaRPr lang="sv-S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15"/>
          <p:cNvSpPr txBox="1">
            <a:spLocks/>
          </p:cNvSpPr>
          <p:nvPr/>
        </p:nvSpPr>
        <p:spPr bwMode="auto">
          <a:xfrm>
            <a:off x="1259632" y="1484784"/>
            <a:ext cx="71287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600" kern="0" noProof="0" dirty="0" err="1" smtClean="0">
                <a:latin typeface="+mn-lt"/>
              </a:rPr>
              <a:t>Finally</a:t>
            </a:r>
            <a:r>
              <a:rPr lang="sv-SE" sz="1600" kern="0" noProof="0" dirty="0" smtClean="0">
                <a:latin typeface="+mn-lt"/>
              </a:rPr>
              <a:t> </a:t>
            </a:r>
            <a:r>
              <a:rPr lang="sv-SE" sz="1600" kern="0" noProof="0" dirty="0" err="1" smtClean="0">
                <a:latin typeface="+mn-lt"/>
              </a:rPr>
              <a:t>we</a:t>
            </a:r>
            <a:r>
              <a:rPr lang="sv-SE" sz="1600" kern="0" noProof="0" dirty="0" smtClean="0">
                <a:latin typeface="+mn-lt"/>
              </a:rPr>
              <a:t> </a:t>
            </a:r>
            <a:r>
              <a:rPr lang="sv-SE" sz="1600" kern="0" noProof="0" dirty="0" err="1" smtClean="0">
                <a:latin typeface="+mn-lt"/>
              </a:rPr>
              <a:t>would</a:t>
            </a:r>
            <a:r>
              <a:rPr lang="sv-SE" sz="1600" kern="0" noProof="0" dirty="0" smtClean="0">
                <a:latin typeface="+mn-lt"/>
              </a:rPr>
              <a:t> like </a:t>
            </a:r>
            <a:r>
              <a:rPr lang="sv-SE" sz="1600" kern="0" noProof="0" dirty="0" err="1" smtClean="0">
                <a:latin typeface="+mn-lt"/>
              </a:rPr>
              <a:t>thank</a:t>
            </a:r>
            <a:r>
              <a:rPr lang="sv-SE" sz="1600" kern="0" noProof="0" dirty="0" smtClean="0">
                <a:latin typeface="+mn-lt"/>
              </a:rPr>
              <a:t> </a:t>
            </a:r>
            <a:r>
              <a:rPr lang="sv-SE" sz="1600" kern="0" noProof="0" dirty="0" err="1" smtClean="0">
                <a:latin typeface="+mn-lt"/>
              </a:rPr>
              <a:t>our</a:t>
            </a:r>
            <a:r>
              <a:rPr lang="sv-SE" sz="1600" kern="0" noProof="0" dirty="0" smtClean="0">
                <a:latin typeface="+mn-lt"/>
              </a:rPr>
              <a:t> sponsor: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600" kern="0" dirty="0" err="1" smtClean="0">
                <a:latin typeface="+mn-lt"/>
              </a:rPr>
              <a:t>Acreo’s</a:t>
            </a:r>
            <a:r>
              <a:rPr lang="sv-SE" sz="1600" kern="0" dirty="0" smtClean="0">
                <a:latin typeface="+mn-lt"/>
              </a:rPr>
              <a:t> </a:t>
            </a:r>
            <a:r>
              <a:rPr kumimoji="0" lang="sv-SE" sz="16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work </a:t>
            </a:r>
            <a:r>
              <a:rPr kumimoji="0" lang="sv-SE" sz="1600" b="0" i="0" u="none" strike="noStrike" kern="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was</a:t>
            </a:r>
            <a:r>
              <a:rPr kumimoji="0" lang="sv-SE" sz="16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sv-SE" sz="1600" b="0" i="0" u="none" strike="noStrike" kern="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supported</a:t>
            </a:r>
            <a:r>
              <a:rPr kumimoji="0" lang="sv-SE" sz="16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by VINNOVA (</a:t>
            </a:r>
            <a:r>
              <a:rPr lang="en-US" sz="1600" kern="0" dirty="0" smtClean="0">
                <a:latin typeface="+mn-lt"/>
              </a:rPr>
              <a:t>The Swedish Governmental Agency for Innovation Systems), TCO Development and Intertek </a:t>
            </a:r>
            <a:r>
              <a:rPr lang="en-US" sz="1600" kern="0" dirty="0" err="1" smtClean="0">
                <a:latin typeface="+mn-lt"/>
              </a:rPr>
              <a:t>Semko</a:t>
            </a:r>
            <a:endParaRPr kumimoji="0" lang="sv-SE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412776"/>
            <a:ext cx="11239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latshållare för innehåll 15"/>
          <p:cNvSpPr txBox="1">
            <a:spLocks/>
          </p:cNvSpPr>
          <p:nvPr/>
        </p:nvSpPr>
        <p:spPr bwMode="auto">
          <a:xfrm>
            <a:off x="2555776" y="4221088"/>
            <a:ext cx="424847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kumimoji="0" lang="sv-SE" sz="9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dwardian Script ITC" pitchFamily="66" charset="0"/>
              </a:rPr>
              <a:t>Thank</a:t>
            </a:r>
            <a:r>
              <a:rPr kumimoji="0" lang="sv-SE" sz="9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dwardian Script ITC" pitchFamily="66" charset="0"/>
              </a:rPr>
              <a:t> you</a:t>
            </a:r>
            <a:endParaRPr kumimoji="0" lang="sv-SE" sz="9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dwardian Script ITC" pitchFamily="66" charset="0"/>
            </a:endParaRPr>
          </a:p>
        </p:txBody>
      </p:sp>
      <p:pic>
        <p:nvPicPr>
          <p:cNvPr id="5" name="Picture 20" descr="TCO Certifi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2492896"/>
            <a:ext cx="2316778" cy="144016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b="1" dirty="0" smtClean="0"/>
              <a:t>Motivation: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err="1" smtClean="0"/>
              <a:t>Crosslab</a:t>
            </a:r>
            <a:r>
              <a:rPr lang="en-GB" dirty="0" smtClean="0"/>
              <a:t> measurements of crosstalk in preparation for a user experience experiment planned within the Video Quality Experts Group (VQEG), </a:t>
            </a:r>
            <a:r>
              <a:rPr lang="en-GB" dirty="0" smtClean="0">
                <a:hlinkClick r:id="rId4"/>
              </a:rPr>
              <a:t>www.vqeg.org</a:t>
            </a: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sv-SE" dirty="0" err="1" smtClean="0"/>
              <a:t>Define</a:t>
            </a:r>
            <a:r>
              <a:rPr lang="sv-SE" dirty="0" smtClean="0"/>
              <a:t> </a:t>
            </a:r>
            <a:r>
              <a:rPr lang="sv-SE" dirty="0" err="1" smtClean="0"/>
              <a:t>measurement</a:t>
            </a:r>
            <a:r>
              <a:rPr lang="sv-SE" dirty="0" smtClean="0"/>
              <a:t> </a:t>
            </a:r>
            <a:r>
              <a:rPr lang="sv-SE" dirty="0" err="1" smtClean="0"/>
              <a:t>method</a:t>
            </a:r>
            <a:r>
              <a:rPr lang="sv-SE" dirty="0" smtClean="0"/>
              <a:t> that are </a:t>
            </a:r>
            <a:r>
              <a:rPr lang="sv-SE" dirty="0" err="1" smtClean="0"/>
              <a:t>reproducible</a:t>
            </a:r>
            <a:r>
              <a:rPr lang="sv-SE" dirty="0" smtClean="0"/>
              <a:t> from </a:t>
            </a:r>
            <a:r>
              <a:rPr lang="sv-SE" dirty="0" err="1" smtClean="0"/>
              <a:t>lab-to-lab</a:t>
            </a:r>
            <a:endParaRPr lang="en-GB" dirty="0" smtClean="0"/>
          </a:p>
          <a:p>
            <a:pPr marL="457200" indent="-457200"/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356992"/>
            <a:ext cx="2667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277072"/>
          </a:xfrm>
        </p:spPr>
        <p:txBody>
          <a:bodyPr/>
          <a:lstStyle/>
          <a:p>
            <a:pPr marL="0" indent="0"/>
            <a:r>
              <a:rPr lang="en-US" b="1" dirty="0" smtClean="0"/>
              <a:t>Crosstalk:</a:t>
            </a:r>
          </a:p>
          <a:p>
            <a:pPr marL="0" indent="0">
              <a:buFontTx/>
              <a:buChar char="•"/>
            </a:pPr>
            <a:r>
              <a:rPr lang="en-US" dirty="0" smtClean="0"/>
              <a:t>The electrical or optical mixing of left- and right-eye image channels</a:t>
            </a:r>
          </a:p>
          <a:p>
            <a:pPr marL="0" indent="0">
              <a:buFontTx/>
              <a:buChar char="•"/>
            </a:pPr>
            <a:r>
              <a:rPr lang="en-US" dirty="0" smtClean="0"/>
              <a:t>Highly influential factor on 3D quality and comfort</a:t>
            </a:r>
          </a:p>
          <a:p>
            <a:pPr marL="0" indent="0">
              <a:buFontTx/>
              <a:buChar char="•"/>
            </a:pPr>
            <a:endParaRPr lang="en-US" dirty="0" smtClean="0"/>
          </a:p>
          <a:p>
            <a:pPr marL="0" indent="0"/>
            <a:r>
              <a:rPr lang="en-US" b="1" dirty="0" smtClean="0"/>
              <a:t>This study:</a:t>
            </a:r>
            <a:r>
              <a:rPr lang="en-US" dirty="0" smtClean="0"/>
              <a:t> </a:t>
            </a:r>
          </a:p>
          <a:p>
            <a:pPr marL="0" indent="0">
              <a:buFontTx/>
              <a:buChar char="•"/>
            </a:pPr>
            <a:r>
              <a:rPr lang="en-US" dirty="0" smtClean="0"/>
              <a:t>Crosstalk on </a:t>
            </a:r>
            <a:r>
              <a:rPr lang="en-US" b="1" dirty="0" smtClean="0"/>
              <a:t>shutter glasses</a:t>
            </a:r>
            <a:r>
              <a:rPr lang="en-US" dirty="0" smtClean="0"/>
              <a:t> displays</a:t>
            </a:r>
          </a:p>
          <a:p>
            <a:pPr lvl="1" indent="0">
              <a:buFontTx/>
              <a:buChar char="•"/>
            </a:pPr>
            <a:r>
              <a:rPr lang="en-US" dirty="0" smtClean="0"/>
              <a:t>Continuous temporal measurements</a:t>
            </a:r>
          </a:p>
          <a:p>
            <a:pPr lvl="1" indent="0">
              <a:buFontTx/>
              <a:buChar char="•"/>
            </a:pPr>
            <a:r>
              <a:rPr lang="en-US" dirty="0" smtClean="0"/>
              <a:t>Averaging luminance measurements</a:t>
            </a:r>
          </a:p>
          <a:p>
            <a:endParaRPr lang="fr-F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4365104"/>
            <a:ext cx="1800200" cy="1324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indent="0"/>
            <a:r>
              <a:rPr lang="en-US" dirty="0" smtClean="0"/>
              <a:t>Continuous temporal measurements</a:t>
            </a:r>
          </a:p>
        </p:txBody>
      </p:sp>
      <p:pic>
        <p:nvPicPr>
          <p:cNvPr id="5" name="Picture 0" descr="setu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3645024"/>
            <a:ext cx="3909907" cy="2211008"/>
          </a:xfrm>
          <a:prstGeom prst="rect">
            <a:avLst/>
          </a:prstGeom>
        </p:spPr>
      </p:pic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755576" y="1700808"/>
            <a:ext cx="6408712" cy="1828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NVIDEA 3D vision</a:t>
            </a:r>
            <a:endParaRPr lang="sv-SE" sz="2000" dirty="0" smtClean="0"/>
          </a:p>
          <a:p>
            <a:pPr>
              <a:buFont typeface="Arial" pitchFamily="34" charset="0"/>
              <a:buChar char="•"/>
            </a:pPr>
            <a:r>
              <a:rPr lang="sv-SE" sz="2000" dirty="0" smtClean="0"/>
              <a:t>Sensor </a:t>
            </a:r>
            <a:r>
              <a:rPr lang="en-US" sz="2000" dirty="0" smtClean="0"/>
              <a:t>Burr-Brown OPT101 monolithic photo-diode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Response time 28 µs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Recording with oscilloscope, sampling rate 50 kHz</a:t>
            </a:r>
          </a:p>
          <a:p>
            <a:pPr>
              <a:buFont typeface="Arial" pitchFamily="34" charset="0"/>
              <a:buChar char="•"/>
            </a:pPr>
            <a:endParaRPr lang="sv-SE" sz="2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indent="0"/>
            <a:r>
              <a:rPr lang="en-US" dirty="0" smtClean="0"/>
              <a:t>Continuous temporal measurements</a:t>
            </a:r>
          </a:p>
        </p:txBody>
      </p:sp>
      <p:pic>
        <p:nvPicPr>
          <p:cNvPr id="9" name="Picture 20" descr="glass_mea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3789040"/>
            <a:ext cx="3619048" cy="2523810"/>
          </a:xfrm>
          <a:prstGeom prst="rect">
            <a:avLst/>
          </a:prstGeom>
        </p:spPr>
      </p:pic>
      <p:pic>
        <p:nvPicPr>
          <p:cNvPr id="10" name="Picture 2" descr="displa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051720" y="1268760"/>
            <a:ext cx="3619048" cy="252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ruta 10"/>
          <p:cNvSpPr txBox="1"/>
          <p:nvPr/>
        </p:nvSpPr>
        <p:spPr>
          <a:xfrm>
            <a:off x="5796136" y="285293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 smtClean="0"/>
              <a:t>Black-black</a:t>
            </a:r>
            <a:endParaRPr lang="sv-SE" sz="1800" dirty="0"/>
          </a:p>
        </p:txBody>
      </p:sp>
      <p:cxnSp>
        <p:nvCxnSpPr>
          <p:cNvPr id="13" name="Rak pil 12"/>
          <p:cNvCxnSpPr>
            <a:stCxn id="11" idx="1"/>
          </p:cNvCxnSpPr>
          <p:nvPr/>
        </p:nvCxnSpPr>
        <p:spPr bwMode="auto">
          <a:xfrm rot="10800000" flipV="1">
            <a:off x="4716016" y="3037602"/>
            <a:ext cx="1080120" cy="391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ruta 14"/>
          <p:cNvSpPr txBox="1"/>
          <p:nvPr/>
        </p:nvSpPr>
        <p:spPr>
          <a:xfrm>
            <a:off x="5868144" y="134076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 err="1" smtClean="0"/>
              <a:t>White-white</a:t>
            </a:r>
            <a:endParaRPr lang="sv-SE" sz="1800" dirty="0"/>
          </a:p>
        </p:txBody>
      </p:sp>
      <p:cxnSp>
        <p:nvCxnSpPr>
          <p:cNvPr id="17" name="Rak pil 16"/>
          <p:cNvCxnSpPr>
            <a:stCxn id="15" idx="1"/>
          </p:cNvCxnSpPr>
          <p:nvPr/>
        </p:nvCxnSpPr>
        <p:spPr bwMode="auto">
          <a:xfrm rot="10800000">
            <a:off x="5580112" y="1412776"/>
            <a:ext cx="288032" cy="112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ruta 17"/>
          <p:cNvSpPr txBox="1"/>
          <p:nvPr/>
        </p:nvSpPr>
        <p:spPr>
          <a:xfrm>
            <a:off x="5868144" y="191683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 smtClean="0"/>
              <a:t>White-black (</a:t>
            </a:r>
            <a:r>
              <a:rPr lang="sv-SE" sz="1800" dirty="0" err="1" smtClean="0"/>
              <a:t>Left</a:t>
            </a:r>
            <a:r>
              <a:rPr lang="sv-SE" sz="1800" dirty="0" smtClean="0"/>
              <a:t>: 0 Right: 255)</a:t>
            </a:r>
            <a:endParaRPr lang="sv-SE" sz="1800" dirty="0"/>
          </a:p>
        </p:txBody>
      </p:sp>
      <p:cxnSp>
        <p:nvCxnSpPr>
          <p:cNvPr id="20" name="Rak pil 19"/>
          <p:cNvCxnSpPr>
            <a:stCxn id="18" idx="1"/>
          </p:cNvCxnSpPr>
          <p:nvPr/>
        </p:nvCxnSpPr>
        <p:spPr bwMode="auto">
          <a:xfrm rot="10800000" flipV="1">
            <a:off x="4932040" y="2239997"/>
            <a:ext cx="936104" cy="1808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ruta 20"/>
          <p:cNvSpPr txBox="1"/>
          <p:nvPr/>
        </p:nvSpPr>
        <p:spPr>
          <a:xfrm>
            <a:off x="179512" y="1340768"/>
            <a:ext cx="1372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smtClean="0"/>
              <a:t>On display</a:t>
            </a:r>
            <a:endParaRPr lang="sv-SE" sz="1800" b="1" dirty="0"/>
          </a:p>
        </p:txBody>
      </p:sp>
      <p:sp>
        <p:nvSpPr>
          <p:cNvPr id="22" name="textruta 21"/>
          <p:cNvSpPr txBox="1"/>
          <p:nvPr/>
        </p:nvSpPr>
        <p:spPr>
          <a:xfrm>
            <a:off x="107505" y="3789040"/>
            <a:ext cx="1800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err="1" smtClean="0"/>
              <a:t>Through</a:t>
            </a:r>
            <a:r>
              <a:rPr lang="sv-SE" sz="2000" b="1" dirty="0" smtClean="0"/>
              <a:t> </a:t>
            </a:r>
            <a:r>
              <a:rPr lang="sv-SE" sz="2000" b="1" dirty="0" err="1" smtClean="0"/>
              <a:t>Eye-glasses</a:t>
            </a:r>
            <a:endParaRPr lang="sv-SE" sz="2000" b="1" dirty="0"/>
          </a:p>
        </p:txBody>
      </p:sp>
      <p:sp>
        <p:nvSpPr>
          <p:cNvPr id="16" name="Platshållare för innehåll 15"/>
          <p:cNvSpPr>
            <a:spLocks noGrp="1"/>
          </p:cNvSpPr>
          <p:nvPr>
            <p:ph idx="1"/>
          </p:nvPr>
        </p:nvSpPr>
        <p:spPr>
          <a:xfrm>
            <a:off x="5795120" y="4077072"/>
            <a:ext cx="3348880" cy="172819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sz="1800" dirty="0" err="1" smtClean="0"/>
              <a:t>Opening</a:t>
            </a:r>
            <a:r>
              <a:rPr lang="sv-SE" sz="1800" dirty="0" smtClean="0"/>
              <a:t> </a:t>
            </a:r>
            <a:r>
              <a:rPr lang="sv-SE" sz="1800" dirty="0" err="1" smtClean="0"/>
              <a:t>eye-glasses</a:t>
            </a:r>
            <a:r>
              <a:rPr lang="sv-SE" sz="1800" dirty="0" smtClean="0"/>
              <a:t> </a:t>
            </a:r>
            <a:r>
              <a:rPr lang="sv-SE" sz="1800" dirty="0" err="1" smtClean="0"/>
              <a:t>synchronized</a:t>
            </a:r>
            <a:r>
              <a:rPr lang="sv-SE" sz="1800" dirty="0" smtClean="0"/>
              <a:t> to the </a:t>
            </a:r>
            <a:r>
              <a:rPr lang="en-US" sz="1800" dirty="0" smtClean="0"/>
              <a:t>end of the display frame period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Opening is short just about 2,6 </a:t>
            </a:r>
            <a:r>
              <a:rPr lang="en-US" sz="1800" dirty="0" err="1" smtClean="0"/>
              <a:t>msec</a:t>
            </a:r>
            <a:r>
              <a:rPr lang="en-US" sz="1800" dirty="0" smtClean="0"/>
              <a:t> (half height)</a:t>
            </a:r>
          </a:p>
          <a:p>
            <a:pPr>
              <a:buFont typeface="Arial" pitchFamily="34" charset="0"/>
              <a:buChar char="•"/>
            </a:pPr>
            <a:endParaRPr lang="sv-SE" sz="1800" dirty="0"/>
          </a:p>
        </p:txBody>
      </p:sp>
      <p:sp>
        <p:nvSpPr>
          <p:cNvPr id="31" name="textruta 30"/>
          <p:cNvSpPr txBox="1"/>
          <p:nvPr/>
        </p:nvSpPr>
        <p:spPr>
          <a:xfrm>
            <a:off x="179512" y="450912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 err="1" smtClean="0"/>
              <a:t>Left</a:t>
            </a:r>
            <a:r>
              <a:rPr lang="sv-SE" sz="1800" dirty="0" smtClean="0"/>
              <a:t>: 0 Right: 255</a:t>
            </a:r>
          </a:p>
          <a:p>
            <a:r>
              <a:rPr lang="sv-SE" sz="1800" dirty="0" err="1" smtClean="0"/>
              <a:t>Measured</a:t>
            </a:r>
            <a:r>
              <a:rPr lang="sv-SE" sz="1800" dirty="0" smtClean="0"/>
              <a:t> Right</a:t>
            </a:r>
            <a:endParaRPr lang="sv-SE" sz="1800" dirty="0"/>
          </a:p>
        </p:txBody>
      </p:sp>
      <p:cxnSp>
        <p:nvCxnSpPr>
          <p:cNvPr id="32" name="Rak pil 31"/>
          <p:cNvCxnSpPr>
            <a:stCxn id="31" idx="3"/>
          </p:cNvCxnSpPr>
          <p:nvPr/>
        </p:nvCxnSpPr>
        <p:spPr bwMode="auto">
          <a:xfrm>
            <a:off x="2051720" y="4832286"/>
            <a:ext cx="936104" cy="1088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ruta 35"/>
          <p:cNvSpPr txBox="1"/>
          <p:nvPr/>
        </p:nvSpPr>
        <p:spPr>
          <a:xfrm>
            <a:off x="179512" y="544522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 err="1" smtClean="0"/>
              <a:t>Left</a:t>
            </a:r>
            <a:r>
              <a:rPr lang="sv-SE" sz="1800" dirty="0" smtClean="0"/>
              <a:t>: 255 Right: 0</a:t>
            </a:r>
          </a:p>
          <a:p>
            <a:r>
              <a:rPr lang="sv-SE" sz="1800" dirty="0" err="1" smtClean="0"/>
              <a:t>Measure</a:t>
            </a:r>
            <a:r>
              <a:rPr lang="sv-SE" sz="1800" dirty="0" smtClean="0"/>
              <a:t> </a:t>
            </a:r>
            <a:r>
              <a:rPr lang="sv-SE" sz="1800" dirty="0" err="1" smtClean="0"/>
              <a:t>Left</a:t>
            </a:r>
            <a:endParaRPr lang="sv-SE" sz="1800" dirty="0"/>
          </a:p>
        </p:txBody>
      </p:sp>
      <p:cxnSp>
        <p:nvCxnSpPr>
          <p:cNvPr id="37" name="Rak pil 36"/>
          <p:cNvCxnSpPr>
            <a:stCxn id="36" idx="3"/>
          </p:cNvCxnSpPr>
          <p:nvPr/>
        </p:nvCxnSpPr>
        <p:spPr bwMode="auto">
          <a:xfrm flipV="1">
            <a:off x="2051720" y="5589240"/>
            <a:ext cx="1728192" cy="1791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8" grpId="0"/>
      <p:bldP spid="21" grpId="0"/>
      <p:bldP spid="22" grpId="0"/>
      <p:bldP spid="31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temporal measurements</a:t>
            </a:r>
            <a:endParaRPr lang="fr-FR" dirty="0"/>
          </a:p>
        </p:txBody>
      </p:sp>
      <p:sp>
        <p:nvSpPr>
          <p:cNvPr id="16" name="Platshållare för innehåll 15"/>
          <p:cNvSpPr>
            <a:spLocks noGrp="1"/>
          </p:cNvSpPr>
          <p:nvPr>
            <p:ph idx="1"/>
          </p:nvPr>
        </p:nvSpPr>
        <p:spPr>
          <a:xfrm>
            <a:off x="323528" y="5733256"/>
            <a:ext cx="8640960" cy="50405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sz="1800" dirty="0" err="1" smtClean="0"/>
              <a:t>Note</a:t>
            </a:r>
            <a:r>
              <a:rPr lang="sv-SE" sz="1800" dirty="0" smtClean="0"/>
              <a:t>! </a:t>
            </a:r>
            <a:r>
              <a:rPr lang="sv-SE" sz="1800" dirty="0" err="1" smtClean="0"/>
              <a:t>Displayed</a:t>
            </a:r>
            <a:r>
              <a:rPr lang="sv-SE" sz="1800" dirty="0" smtClean="0"/>
              <a:t> </a:t>
            </a:r>
            <a:r>
              <a:rPr lang="sv-SE" sz="1800" dirty="0" err="1" smtClean="0"/>
              <a:t>luminance</a:t>
            </a:r>
            <a:r>
              <a:rPr lang="sv-SE" sz="1800" dirty="0" smtClean="0"/>
              <a:t> </a:t>
            </a:r>
            <a:r>
              <a:rPr lang="sv-SE" sz="1800" dirty="0" err="1" smtClean="0"/>
              <a:t>highly</a:t>
            </a:r>
            <a:r>
              <a:rPr lang="sv-SE" sz="1800" dirty="0" smtClean="0"/>
              <a:t> </a:t>
            </a:r>
            <a:r>
              <a:rPr lang="sv-SE" sz="1800" dirty="0" err="1" smtClean="0"/>
              <a:t>dependent</a:t>
            </a:r>
            <a:r>
              <a:rPr lang="sv-SE" sz="1800" dirty="0" smtClean="0"/>
              <a:t> on </a:t>
            </a:r>
            <a:r>
              <a:rPr lang="sv-SE" sz="1800" dirty="0" err="1" smtClean="0"/>
              <a:t>what</a:t>
            </a:r>
            <a:r>
              <a:rPr lang="sv-SE" sz="1800" dirty="0" smtClean="0"/>
              <a:t> is </a:t>
            </a:r>
            <a:r>
              <a:rPr lang="sv-SE" sz="1800" dirty="0" err="1" smtClean="0"/>
              <a:t>displayed</a:t>
            </a:r>
            <a:r>
              <a:rPr lang="sv-SE" sz="1800" dirty="0" smtClean="0"/>
              <a:t> in the </a:t>
            </a:r>
            <a:r>
              <a:rPr lang="sv-SE" sz="1800" dirty="0" err="1" smtClean="0"/>
              <a:t>other</a:t>
            </a:r>
            <a:r>
              <a:rPr lang="sv-SE" sz="1800" dirty="0" smtClean="0"/>
              <a:t> </a:t>
            </a:r>
            <a:r>
              <a:rPr lang="sv-SE" sz="1800" dirty="0" err="1" smtClean="0"/>
              <a:t>view</a:t>
            </a:r>
            <a:endParaRPr lang="en-US" sz="1800" dirty="0" smtClean="0"/>
          </a:p>
        </p:txBody>
      </p:sp>
      <p:pic>
        <p:nvPicPr>
          <p:cNvPr id="5" name="Picture 16" descr="diff_gamma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899343"/>
            <a:ext cx="3714286" cy="2761905"/>
          </a:xfrm>
          <a:prstGeom prst="rect">
            <a:avLst/>
          </a:prstGeom>
        </p:spPr>
      </p:pic>
      <p:pic>
        <p:nvPicPr>
          <p:cNvPr id="6" name="Picture 17" descr="diff_black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9600" y="2971351"/>
            <a:ext cx="3714286" cy="2761905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1403648" y="3403399"/>
            <a:ext cx="113364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sz="1800" dirty="0" err="1" smtClean="0"/>
              <a:t>Grey-grey</a:t>
            </a:r>
            <a:endParaRPr lang="sv-SE" sz="1800" dirty="0"/>
          </a:p>
        </p:txBody>
      </p:sp>
      <p:cxnSp>
        <p:nvCxnSpPr>
          <p:cNvPr id="9" name="Rak pil 8"/>
          <p:cNvCxnSpPr/>
          <p:nvPr/>
        </p:nvCxnSpPr>
        <p:spPr bwMode="auto">
          <a:xfrm>
            <a:off x="2555776" y="3619423"/>
            <a:ext cx="648072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ruta 9"/>
          <p:cNvSpPr txBox="1"/>
          <p:nvPr/>
        </p:nvSpPr>
        <p:spPr>
          <a:xfrm>
            <a:off x="2555776" y="4771551"/>
            <a:ext cx="12234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sz="1800" dirty="0" smtClean="0"/>
              <a:t>Grey-black</a:t>
            </a:r>
            <a:endParaRPr lang="sv-SE" sz="1800" dirty="0"/>
          </a:p>
        </p:txBody>
      </p:sp>
      <p:cxnSp>
        <p:nvCxnSpPr>
          <p:cNvPr id="12" name="Rak pil 11"/>
          <p:cNvCxnSpPr>
            <a:stCxn id="10" idx="0"/>
          </p:cNvCxnSpPr>
          <p:nvPr/>
        </p:nvCxnSpPr>
        <p:spPr bwMode="auto">
          <a:xfrm rot="16200000" flipV="1">
            <a:off x="2825625" y="4429694"/>
            <a:ext cx="648072" cy="356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ruta 14"/>
          <p:cNvSpPr txBox="1"/>
          <p:nvPr/>
        </p:nvSpPr>
        <p:spPr>
          <a:xfrm>
            <a:off x="5684420" y="3555799"/>
            <a:ext cx="12234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sz="1800" dirty="0" smtClean="0"/>
              <a:t>Grey-black</a:t>
            </a:r>
            <a:endParaRPr lang="sv-SE" sz="1800" dirty="0"/>
          </a:p>
        </p:txBody>
      </p:sp>
      <p:cxnSp>
        <p:nvCxnSpPr>
          <p:cNvPr id="17" name="Rak pil 16"/>
          <p:cNvCxnSpPr>
            <a:stCxn id="15" idx="3"/>
          </p:cNvCxnSpPr>
          <p:nvPr/>
        </p:nvCxnSpPr>
        <p:spPr bwMode="auto">
          <a:xfrm>
            <a:off x="6907832" y="3740465"/>
            <a:ext cx="432048" cy="6710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ruta 17"/>
          <p:cNvSpPr txBox="1"/>
          <p:nvPr/>
        </p:nvSpPr>
        <p:spPr>
          <a:xfrm>
            <a:off x="7808148" y="4555527"/>
            <a:ext cx="130035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sz="1800" dirty="0" smtClean="0"/>
              <a:t>Black-black</a:t>
            </a:r>
            <a:endParaRPr lang="sv-SE" sz="1800" dirty="0"/>
          </a:p>
        </p:txBody>
      </p:sp>
      <p:cxnSp>
        <p:nvCxnSpPr>
          <p:cNvPr id="19" name="Rak pil 18"/>
          <p:cNvCxnSpPr>
            <a:stCxn id="18" idx="1"/>
          </p:cNvCxnSpPr>
          <p:nvPr/>
        </p:nvCxnSpPr>
        <p:spPr bwMode="auto">
          <a:xfrm rot="10800000" flipV="1">
            <a:off x="7267872" y="4740193"/>
            <a:ext cx="540276" cy="319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Platshållare för innehåll 15"/>
          <p:cNvSpPr txBox="1">
            <a:spLocks/>
          </p:cNvSpPr>
          <p:nvPr/>
        </p:nvSpPr>
        <p:spPr bwMode="auto">
          <a:xfrm>
            <a:off x="323528" y="1628800"/>
            <a:ext cx="439248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600" kern="0" baseline="0" dirty="0" err="1" smtClean="0">
                <a:latin typeface="+mn-lt"/>
              </a:rPr>
              <a:t>Luminance</a:t>
            </a:r>
            <a:r>
              <a:rPr lang="sv-SE" sz="1600" kern="0" baseline="0" dirty="0" smtClean="0">
                <a:latin typeface="+mn-lt"/>
              </a:rPr>
              <a:t> ramp in </a:t>
            </a:r>
            <a:r>
              <a:rPr lang="sv-SE" sz="1600" kern="0" baseline="0" dirty="0" err="1" smtClean="0">
                <a:latin typeface="+mn-lt"/>
              </a:rPr>
              <a:t>both</a:t>
            </a:r>
            <a:r>
              <a:rPr lang="sv-SE" sz="1600" kern="0" baseline="0" dirty="0" smtClean="0">
                <a:latin typeface="+mn-lt"/>
              </a:rPr>
              <a:t> </a:t>
            </a:r>
            <a:r>
              <a:rPr lang="sv-SE" sz="1600" kern="0" baseline="0" dirty="0" err="1" smtClean="0">
                <a:latin typeface="+mn-lt"/>
              </a:rPr>
              <a:t>views</a:t>
            </a:r>
            <a:r>
              <a:rPr lang="sv-SE" sz="1600" kern="0" baseline="0" dirty="0" smtClean="0">
                <a:latin typeface="+mn-lt"/>
              </a:rPr>
              <a:t> </a:t>
            </a:r>
            <a:r>
              <a:rPr lang="sv-SE" sz="1600" kern="0" dirty="0" smtClean="0"/>
              <a:t>(</a:t>
            </a:r>
            <a:r>
              <a:rPr lang="sv-SE" sz="1600" kern="0" dirty="0" smtClean="0">
                <a:latin typeface="+mn-lt"/>
              </a:rPr>
              <a:t>red </a:t>
            </a:r>
            <a:r>
              <a:rPr lang="sv-SE" sz="1600" kern="0" dirty="0" err="1" smtClean="0">
                <a:latin typeface="+mn-lt"/>
              </a:rPr>
              <a:t>curve</a:t>
            </a:r>
            <a:r>
              <a:rPr lang="sv-SE" sz="1600" kern="0" dirty="0" smtClean="0"/>
              <a:t>) </a:t>
            </a:r>
            <a:endParaRPr lang="sv-SE" sz="1600" kern="0" dirty="0" smtClean="0"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Luminance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ramp in view1 and black in view 2 (</a:t>
            </a:r>
            <a:r>
              <a:rPr lang="en-US" sz="1600" kern="0" dirty="0" smtClean="0">
                <a:latin typeface="+mn-lt"/>
              </a:rPr>
              <a:t>green curve</a:t>
            </a:r>
            <a:r>
              <a:rPr lang="en-US" sz="1600" kern="0" dirty="0" smtClean="0"/>
              <a:t>) 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kern="0" dirty="0" smtClean="0">
                <a:latin typeface="+mn-lt"/>
              </a:rPr>
              <a:t>A</a:t>
            </a:r>
            <a:r>
              <a:rPr kumimoji="0" lang="en-US" sz="1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verage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view1</a:t>
            </a:r>
          </a:p>
        </p:txBody>
      </p:sp>
      <p:sp>
        <p:nvSpPr>
          <p:cNvPr id="20" name="Platshållare för innehåll 15"/>
          <p:cNvSpPr txBox="1">
            <a:spLocks/>
          </p:cNvSpPr>
          <p:nvPr/>
        </p:nvSpPr>
        <p:spPr bwMode="auto">
          <a:xfrm>
            <a:off x="4751512" y="1628800"/>
            <a:ext cx="439248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600" kern="0" baseline="0" dirty="0" smtClean="0">
                <a:latin typeface="+mn-lt"/>
              </a:rPr>
              <a:t>Black</a:t>
            </a:r>
            <a:r>
              <a:rPr lang="sv-SE" sz="1600" kern="0" dirty="0" smtClean="0">
                <a:latin typeface="+mn-lt"/>
              </a:rPr>
              <a:t> </a:t>
            </a:r>
            <a:r>
              <a:rPr lang="sv-SE" sz="1600" kern="0" baseline="0" dirty="0" smtClean="0">
                <a:latin typeface="+mn-lt"/>
              </a:rPr>
              <a:t>in </a:t>
            </a:r>
            <a:r>
              <a:rPr lang="sv-SE" sz="1600" kern="0" baseline="0" dirty="0" err="1" smtClean="0">
                <a:latin typeface="+mn-lt"/>
              </a:rPr>
              <a:t>both</a:t>
            </a:r>
            <a:r>
              <a:rPr lang="sv-SE" sz="1600" kern="0" baseline="0" dirty="0" smtClean="0">
                <a:latin typeface="+mn-lt"/>
              </a:rPr>
              <a:t> </a:t>
            </a:r>
            <a:r>
              <a:rPr lang="sv-SE" sz="1600" kern="0" baseline="0" dirty="0" err="1" smtClean="0">
                <a:latin typeface="+mn-lt"/>
              </a:rPr>
              <a:t>views</a:t>
            </a:r>
            <a:r>
              <a:rPr lang="sv-SE" sz="1600" kern="0" baseline="0" dirty="0" smtClean="0">
                <a:latin typeface="+mn-lt"/>
              </a:rPr>
              <a:t> (red </a:t>
            </a:r>
            <a:r>
              <a:rPr lang="sv-SE" sz="1600" kern="0" baseline="0" dirty="0" err="1" smtClean="0">
                <a:latin typeface="+mn-lt"/>
              </a:rPr>
              <a:t>curve</a:t>
            </a:r>
            <a:r>
              <a:rPr lang="sv-SE" sz="1600" kern="0" baseline="0" dirty="0" smtClean="0">
                <a:latin typeface="+mn-lt"/>
              </a:rPr>
              <a:t>)</a:t>
            </a:r>
            <a:endParaRPr lang="sv-SE" sz="1600" kern="0" dirty="0" smtClean="0"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Black 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view1 and luminance ramp in view 2 (green curve)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kern="0" dirty="0" smtClean="0">
                <a:latin typeface="+mn-lt"/>
              </a:rPr>
              <a:t>Average of view1</a:t>
            </a:r>
          </a:p>
        </p:txBody>
      </p:sp>
      <p:sp>
        <p:nvSpPr>
          <p:cNvPr id="21" name="Platshållare för innehåll 15"/>
          <p:cNvSpPr txBox="1">
            <a:spLocks/>
          </p:cNvSpPr>
          <p:nvPr/>
        </p:nvSpPr>
        <p:spPr bwMode="auto">
          <a:xfrm>
            <a:off x="683568" y="1196752"/>
            <a:ext cx="79208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display </a:t>
            </a:r>
            <a:r>
              <a:rPr kumimoji="0" lang="sv-S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measurements</a:t>
            </a:r>
            <a:r>
              <a:rPr kumimoji="0" lang="sv-SE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sv-SE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average</a:t>
            </a:r>
            <a:r>
              <a:rPr kumimoji="0" lang="sv-SE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taken the last 3 ms of display period)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7" grpId="0" animBg="1"/>
      <p:bldP spid="10" grpId="0" animBg="1"/>
      <p:bldP spid="15" grpId="0" animBg="1"/>
      <p:bldP spid="18" grpId="0" animBg="1"/>
      <p:bldP spid="2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transmittance</a:t>
            </a:r>
            <a:endParaRPr lang="fr-FR" dirty="0"/>
          </a:p>
        </p:txBody>
      </p:sp>
      <p:sp>
        <p:nvSpPr>
          <p:cNvPr id="16" name="Platshållare för innehåll 15"/>
          <p:cNvSpPr>
            <a:spLocks noGrp="1"/>
          </p:cNvSpPr>
          <p:nvPr>
            <p:ph idx="1"/>
          </p:nvPr>
        </p:nvSpPr>
        <p:spPr>
          <a:xfrm>
            <a:off x="1331640" y="1412776"/>
            <a:ext cx="7086600" cy="172819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sz="1800" dirty="0" err="1" smtClean="0"/>
              <a:t>Ratio</a:t>
            </a:r>
            <a:r>
              <a:rPr lang="sv-SE" sz="1800" dirty="0" smtClean="0"/>
              <a:t> of the </a:t>
            </a:r>
            <a:r>
              <a:rPr lang="sv-SE" sz="1800" dirty="0" err="1" smtClean="0"/>
              <a:t>incoming</a:t>
            </a:r>
            <a:r>
              <a:rPr lang="sv-SE" sz="1800" dirty="0" smtClean="0"/>
              <a:t> light with light </a:t>
            </a:r>
            <a:r>
              <a:rPr lang="sv-SE" sz="1800" dirty="0" err="1" smtClean="0"/>
              <a:t>passing</a:t>
            </a:r>
            <a:r>
              <a:rPr lang="sv-SE" sz="1800" dirty="0" smtClean="0"/>
              <a:t> </a:t>
            </a:r>
            <a:r>
              <a:rPr lang="sv-SE" sz="1800" dirty="0" err="1" smtClean="0"/>
              <a:t>through</a:t>
            </a:r>
            <a:r>
              <a:rPr lang="sv-SE" sz="1800" dirty="0" smtClean="0"/>
              <a:t> the </a:t>
            </a:r>
            <a:r>
              <a:rPr lang="sv-SE" sz="1800" dirty="0" err="1" smtClean="0"/>
              <a:t>eye-glasses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sv-SE" sz="1800" dirty="0" smtClean="0"/>
              <a:t>Time </a:t>
            </a:r>
            <a:r>
              <a:rPr lang="sv-SE" sz="1800" dirty="0" err="1" smtClean="0"/>
              <a:t>average</a:t>
            </a:r>
            <a:endParaRPr lang="sv-SE" sz="1800" dirty="0" smtClean="0"/>
          </a:p>
          <a:p>
            <a:pPr lvl="1">
              <a:buFont typeface="Arial" pitchFamily="34" charset="0"/>
              <a:buChar char="•"/>
            </a:pPr>
            <a:r>
              <a:rPr lang="sv-SE" sz="1600" dirty="0" err="1" smtClean="0"/>
              <a:t>Opened</a:t>
            </a:r>
            <a:r>
              <a:rPr lang="sv-SE" sz="1600" dirty="0" smtClean="0"/>
              <a:t>: 12.2% (right), 12.7 (</a:t>
            </a:r>
            <a:r>
              <a:rPr lang="sv-SE" sz="1600" dirty="0" err="1" smtClean="0"/>
              <a:t>left</a:t>
            </a:r>
            <a:r>
              <a:rPr lang="sv-SE" sz="16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sv-SE" sz="1600" dirty="0" err="1" smtClean="0"/>
              <a:t>Closed</a:t>
            </a:r>
            <a:r>
              <a:rPr lang="sv-SE" sz="1600" dirty="0" smtClean="0"/>
              <a:t>:  0.23% (right), 0.25% (</a:t>
            </a:r>
            <a:r>
              <a:rPr lang="sv-SE" sz="1600" dirty="0" err="1" smtClean="0"/>
              <a:t>left</a:t>
            </a:r>
            <a:r>
              <a:rPr lang="sv-SE" sz="1600" dirty="0" smtClean="0"/>
              <a:t>)</a:t>
            </a:r>
            <a:endParaRPr lang="sv-SE" sz="1600" dirty="0"/>
          </a:p>
        </p:txBody>
      </p:sp>
      <p:pic>
        <p:nvPicPr>
          <p:cNvPr id="14" name="Picture 2" descr="tran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3140968"/>
            <a:ext cx="4371429" cy="3028571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6804248" y="32849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 smtClean="0"/>
              <a:t>Right</a:t>
            </a:r>
            <a:endParaRPr lang="sv-SE" sz="1800" dirty="0"/>
          </a:p>
        </p:txBody>
      </p:sp>
      <p:cxnSp>
        <p:nvCxnSpPr>
          <p:cNvPr id="6" name="Rak pil 5"/>
          <p:cNvCxnSpPr>
            <a:stCxn id="5" idx="1"/>
          </p:cNvCxnSpPr>
          <p:nvPr/>
        </p:nvCxnSpPr>
        <p:spPr bwMode="auto">
          <a:xfrm rot="10800000" flipV="1">
            <a:off x="5724128" y="3469650"/>
            <a:ext cx="1080120" cy="391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ruta 6"/>
          <p:cNvSpPr txBox="1"/>
          <p:nvPr/>
        </p:nvSpPr>
        <p:spPr>
          <a:xfrm>
            <a:off x="7164288" y="4149080"/>
            <a:ext cx="697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 err="1" smtClean="0"/>
              <a:t>Left</a:t>
            </a:r>
            <a:endParaRPr lang="sv-SE" sz="1800" dirty="0"/>
          </a:p>
        </p:txBody>
      </p:sp>
      <p:cxnSp>
        <p:nvCxnSpPr>
          <p:cNvPr id="8" name="Rak pil 7"/>
          <p:cNvCxnSpPr>
            <a:stCxn id="7" idx="1"/>
          </p:cNvCxnSpPr>
          <p:nvPr/>
        </p:nvCxnSpPr>
        <p:spPr bwMode="auto">
          <a:xfrm rot="10800000" flipV="1">
            <a:off x="6444208" y="4333746"/>
            <a:ext cx="720080" cy="319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average measurements</a:t>
            </a:r>
            <a:endParaRPr lang="fr-FR" dirty="0"/>
          </a:p>
        </p:txBody>
      </p:sp>
      <p:sp>
        <p:nvSpPr>
          <p:cNvPr id="14" name="Platshållare för innehåll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de-DE" sz="1800" dirty="0" err="1" smtClean="0"/>
              <a:t>Two</a:t>
            </a:r>
            <a:r>
              <a:rPr lang="de-DE" sz="1800" dirty="0" smtClean="0"/>
              <a:t> </a:t>
            </a:r>
            <a:r>
              <a:rPr lang="de-DE" sz="1800" dirty="0" err="1" smtClean="0"/>
              <a:t>types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displays</a:t>
            </a:r>
            <a:r>
              <a:rPr lang="de-DE" sz="1800" dirty="0" smtClean="0"/>
              <a:t> </a:t>
            </a:r>
            <a:r>
              <a:rPr lang="de-DE" sz="1800" dirty="0" err="1" smtClean="0"/>
              <a:t>were</a:t>
            </a:r>
            <a:r>
              <a:rPr lang="de-DE" sz="1800" dirty="0" smtClean="0"/>
              <a:t> </a:t>
            </a:r>
            <a:r>
              <a:rPr lang="de-DE" sz="1800" dirty="0" err="1" smtClean="0"/>
              <a:t>measured</a:t>
            </a:r>
            <a:r>
              <a:rPr lang="de-DE" sz="1800" dirty="0" smtClean="0"/>
              <a:t> in </a:t>
            </a:r>
            <a:r>
              <a:rPr lang="de-DE" sz="1800" dirty="0" err="1" smtClean="0"/>
              <a:t>three</a:t>
            </a:r>
            <a:r>
              <a:rPr lang="de-DE" sz="1800" dirty="0" smtClean="0"/>
              <a:t> </a:t>
            </a:r>
            <a:r>
              <a:rPr lang="de-DE" sz="1800" dirty="0" err="1" smtClean="0"/>
              <a:t>labs</a:t>
            </a:r>
            <a:endParaRPr lang="de-DE" sz="1800" dirty="0" smtClean="0"/>
          </a:p>
          <a:p>
            <a:pPr lvl="1">
              <a:buFont typeface="Arial" pitchFamily="34" charset="0"/>
              <a:buChar char="•"/>
            </a:pPr>
            <a:r>
              <a:rPr lang="de-DE" sz="1600" dirty="0" err="1" smtClean="0"/>
              <a:t>Alienware</a:t>
            </a:r>
            <a:r>
              <a:rPr lang="de-DE" sz="1600" dirty="0" smtClean="0"/>
              <a:t> </a:t>
            </a:r>
            <a:r>
              <a:rPr lang="de-DE" sz="1600" dirty="0" err="1" smtClean="0"/>
              <a:t>Optx</a:t>
            </a:r>
            <a:r>
              <a:rPr lang="de-DE" sz="1600" dirty="0" smtClean="0"/>
              <a:t> AW2310 (1920x1080 </a:t>
            </a:r>
            <a:r>
              <a:rPr lang="de-DE" sz="1600" dirty="0" err="1" smtClean="0"/>
              <a:t>pixels</a:t>
            </a:r>
            <a:r>
              <a:rPr lang="de-DE" sz="1600" dirty="0" smtClean="0"/>
              <a:t>) (</a:t>
            </a:r>
            <a:r>
              <a:rPr lang="de-DE" sz="1600" dirty="0" err="1" smtClean="0"/>
              <a:t>three</a:t>
            </a:r>
            <a:r>
              <a:rPr lang="de-DE" sz="1600" dirty="0" smtClean="0"/>
              <a:t> different </a:t>
            </a:r>
            <a:r>
              <a:rPr lang="de-DE" sz="1600" dirty="0" err="1" smtClean="0"/>
              <a:t>samples</a:t>
            </a:r>
            <a:r>
              <a:rPr lang="de-DE" sz="1600" dirty="0" smtClean="0"/>
              <a:t>)</a:t>
            </a:r>
            <a:endParaRPr lang="sv-SE" sz="1600" dirty="0" smtClean="0"/>
          </a:p>
          <a:p>
            <a:pPr lvl="1">
              <a:buFont typeface="Arial" pitchFamily="34" charset="0"/>
              <a:buChar char="•"/>
            </a:pPr>
            <a:r>
              <a:rPr lang="sv-SE" sz="1600" dirty="0" smtClean="0"/>
              <a:t>Samsung </a:t>
            </a:r>
            <a:r>
              <a:rPr lang="sv-SE" sz="1600" dirty="0" err="1" smtClean="0"/>
              <a:t>SyncMaster</a:t>
            </a:r>
            <a:r>
              <a:rPr lang="sv-SE" sz="1600" dirty="0" smtClean="0"/>
              <a:t> 2233RZ (1680x1050 pixels) (</a:t>
            </a:r>
            <a:r>
              <a:rPr lang="sv-SE" sz="1600" dirty="0" err="1" smtClean="0"/>
              <a:t>two</a:t>
            </a:r>
            <a:r>
              <a:rPr lang="sv-SE" sz="1600" dirty="0" smtClean="0"/>
              <a:t> different </a:t>
            </a:r>
            <a:r>
              <a:rPr lang="sv-SE" sz="1600" dirty="0" err="1" smtClean="0"/>
              <a:t>samples</a:t>
            </a:r>
            <a:r>
              <a:rPr lang="sv-SE" sz="16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sv-SE" sz="1600" dirty="0" smtClean="0"/>
              <a:t>Three different </a:t>
            </a:r>
            <a:r>
              <a:rPr lang="sv-SE" sz="1600" dirty="0" err="1" smtClean="0"/>
              <a:t>samples</a:t>
            </a:r>
            <a:r>
              <a:rPr lang="sv-SE" sz="1600" dirty="0" smtClean="0"/>
              <a:t> of </a:t>
            </a:r>
            <a:r>
              <a:rPr lang="sv-SE" sz="1600" dirty="0" err="1" smtClean="0"/>
              <a:t>eye-glasses</a:t>
            </a:r>
            <a:r>
              <a:rPr lang="sv-SE" sz="1600" dirty="0" smtClean="0"/>
              <a:t> (</a:t>
            </a:r>
            <a:r>
              <a:rPr lang="sv-SE" sz="1600" dirty="0" err="1" smtClean="0"/>
              <a:t>one</a:t>
            </a:r>
            <a:r>
              <a:rPr lang="sv-SE" sz="1600" dirty="0" smtClean="0"/>
              <a:t> in </a:t>
            </a:r>
            <a:r>
              <a:rPr lang="sv-SE" sz="1600" dirty="0" err="1" smtClean="0"/>
              <a:t>each</a:t>
            </a:r>
            <a:r>
              <a:rPr lang="sv-SE" sz="1600" dirty="0" smtClean="0"/>
              <a:t> </a:t>
            </a:r>
            <a:r>
              <a:rPr lang="sv-SE" sz="1600" dirty="0" err="1" smtClean="0"/>
              <a:t>lab</a:t>
            </a:r>
            <a:r>
              <a:rPr lang="sv-SE" sz="16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endParaRPr lang="sv-SE" sz="1600" dirty="0" smtClean="0"/>
          </a:p>
          <a:p>
            <a:pPr>
              <a:buFont typeface="Arial" pitchFamily="34" charset="0"/>
              <a:buChar char="•"/>
            </a:pPr>
            <a:r>
              <a:rPr lang="sv-SE" sz="1800" dirty="0" smtClean="0"/>
              <a:t>Different </a:t>
            </a:r>
            <a:r>
              <a:rPr lang="sv-SE" sz="1800" dirty="0" err="1" smtClean="0"/>
              <a:t>measurement</a:t>
            </a:r>
            <a:r>
              <a:rPr lang="sv-SE" sz="1800" dirty="0" smtClean="0"/>
              <a:t> instruments </a:t>
            </a:r>
            <a:r>
              <a:rPr lang="sv-SE" sz="1800" dirty="0" err="1" smtClean="0"/>
              <a:t>were</a:t>
            </a:r>
            <a:r>
              <a:rPr lang="sv-SE" sz="1800" dirty="0" smtClean="0"/>
              <a:t> </a:t>
            </a:r>
            <a:r>
              <a:rPr lang="sv-SE" sz="1800" dirty="0" err="1" smtClean="0"/>
              <a:t>used</a:t>
            </a:r>
            <a:r>
              <a:rPr lang="sv-SE" sz="1800" dirty="0" smtClean="0"/>
              <a:t>:</a:t>
            </a:r>
          </a:p>
          <a:p>
            <a:endParaRPr lang="sv-SE" dirty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4" cstate="print"/>
          <a:srcRect r="45905"/>
          <a:stretch>
            <a:fillRect/>
          </a:stretch>
        </p:blipFill>
        <p:spPr bwMode="auto">
          <a:xfrm>
            <a:off x="683731" y="3933056"/>
            <a:ext cx="846026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fr-FR" dirty="0"/>
          </a:p>
        </p:txBody>
      </p:sp>
      <p:sp>
        <p:nvSpPr>
          <p:cNvPr id="14" name="Platshållare för innehåll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v-SE" sz="1600" dirty="0" smtClean="0"/>
          </a:p>
          <a:p>
            <a:endParaRPr lang="sv-SE" dirty="0"/>
          </a:p>
        </p:txBody>
      </p:sp>
      <p:pic>
        <p:nvPicPr>
          <p:cNvPr id="5" name="Imag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149080"/>
            <a:ext cx="29158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innehåll 15"/>
          <p:cNvSpPr txBox="1">
            <a:spLocks/>
          </p:cNvSpPr>
          <p:nvPr/>
        </p:nvSpPr>
        <p:spPr bwMode="auto">
          <a:xfrm>
            <a:off x="1259632" y="1484784"/>
            <a:ext cx="712879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Three different</a:t>
            </a:r>
            <a:r>
              <a:rPr kumimoji="0" lang="sv-SE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lang="sv-SE" sz="1600" kern="0" dirty="0" err="1" smtClean="0">
                <a:latin typeface="+mn-lt"/>
              </a:rPr>
              <a:t>types</a:t>
            </a:r>
            <a:r>
              <a:rPr lang="sv-SE" sz="1600" kern="0" dirty="0" smtClean="0">
                <a:latin typeface="+mn-lt"/>
              </a:rPr>
              <a:t> of </a:t>
            </a:r>
            <a:r>
              <a:rPr kumimoji="0" lang="sv-SE" sz="1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stairstep</a:t>
            </a:r>
            <a:r>
              <a:rPr kumimoji="0" lang="sv-SE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sv-SE" sz="1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sequences</a:t>
            </a:r>
            <a:endParaRPr kumimoji="0" lang="sv-SE" sz="16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600" kern="0" baseline="0" dirty="0" smtClean="0">
                <a:latin typeface="+mn-lt"/>
              </a:rPr>
              <a:t>SEQ1:</a:t>
            </a:r>
            <a:r>
              <a:rPr lang="sv-SE" sz="1600" kern="0" dirty="0" smtClean="0">
                <a:latin typeface="+mn-lt"/>
              </a:rPr>
              <a:t> </a:t>
            </a:r>
            <a:r>
              <a:rPr lang="sv-SE" sz="1600" kern="0" dirty="0" err="1" smtClean="0">
                <a:latin typeface="+mn-lt"/>
              </a:rPr>
              <a:t>Left</a:t>
            </a:r>
            <a:r>
              <a:rPr lang="sv-SE" sz="1600" kern="0" dirty="0" smtClean="0">
                <a:latin typeface="+mn-lt"/>
              </a:rPr>
              <a:t> and right same (Y = 0, 90, 15, 105, 30,…, 120, 255)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600" kern="0" dirty="0" smtClean="0">
                <a:solidFill>
                  <a:srgbClr val="000000"/>
                </a:solidFill>
                <a:latin typeface="Arial"/>
              </a:rPr>
              <a:t>SEQ2: Right </a:t>
            </a:r>
            <a:r>
              <a:rPr lang="sv-SE" sz="1600" kern="0" dirty="0" err="1" smtClean="0">
                <a:solidFill>
                  <a:srgbClr val="000000"/>
                </a:solidFill>
                <a:latin typeface="Arial"/>
              </a:rPr>
              <a:t>fixed</a:t>
            </a:r>
            <a:r>
              <a:rPr lang="sv-SE" sz="1600" kern="0" dirty="0" smtClean="0">
                <a:solidFill>
                  <a:srgbClr val="000000"/>
                </a:solidFill>
                <a:latin typeface="Arial"/>
              </a:rPr>
              <a:t> (Y=0 and Y=80) </a:t>
            </a:r>
            <a:r>
              <a:rPr lang="sv-SE" sz="1600" kern="0" dirty="0" err="1" smtClean="0">
                <a:solidFill>
                  <a:srgbClr val="000000"/>
                </a:solidFill>
                <a:latin typeface="Arial"/>
              </a:rPr>
              <a:t>Left</a:t>
            </a:r>
            <a:r>
              <a:rPr lang="sv-SE" sz="16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sv-SE" sz="1600" kern="0" dirty="0" err="1" smtClean="0">
                <a:solidFill>
                  <a:srgbClr val="000000"/>
                </a:solidFill>
                <a:latin typeface="Arial"/>
              </a:rPr>
              <a:t>stairstep</a:t>
            </a:r>
            <a:endParaRPr lang="sv-SE" sz="1600" kern="0" dirty="0" smtClean="0">
              <a:solidFill>
                <a:srgbClr val="000000"/>
              </a:solidFill>
              <a:latin typeface="Arial"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600" kern="0" dirty="0" smtClean="0">
                <a:solidFill>
                  <a:srgbClr val="000000"/>
                </a:solidFill>
                <a:latin typeface="Arial"/>
              </a:rPr>
              <a:t>SEQ3: </a:t>
            </a:r>
            <a:r>
              <a:rPr lang="sv-SE" sz="1600" kern="0" dirty="0" err="1" smtClean="0">
                <a:solidFill>
                  <a:srgbClr val="000000"/>
                </a:solidFill>
                <a:latin typeface="Arial"/>
              </a:rPr>
              <a:t>Left</a:t>
            </a:r>
            <a:r>
              <a:rPr lang="sv-SE" sz="16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sv-SE" sz="1600" kern="0" dirty="0" err="1" smtClean="0">
                <a:solidFill>
                  <a:srgbClr val="000000"/>
                </a:solidFill>
                <a:latin typeface="Arial"/>
              </a:rPr>
              <a:t>fixed</a:t>
            </a:r>
            <a:r>
              <a:rPr lang="sv-SE" sz="1600" kern="0" dirty="0" smtClean="0">
                <a:solidFill>
                  <a:srgbClr val="000000"/>
                </a:solidFill>
                <a:latin typeface="Arial"/>
              </a:rPr>
              <a:t> (Y=0 and Y=80</a:t>
            </a:r>
            <a:r>
              <a:rPr lang="sv-SE" sz="1600" kern="0" smtClean="0">
                <a:solidFill>
                  <a:srgbClr val="000000"/>
                </a:solidFill>
                <a:latin typeface="Arial"/>
              </a:rPr>
              <a:t>) Right </a:t>
            </a:r>
            <a:r>
              <a:rPr lang="sv-SE" sz="1600" kern="0" dirty="0" err="1" smtClean="0">
                <a:solidFill>
                  <a:srgbClr val="000000"/>
                </a:solidFill>
                <a:latin typeface="Arial"/>
              </a:rPr>
              <a:t>stairstep</a:t>
            </a:r>
            <a:endParaRPr lang="sv-SE" sz="1600" kern="0" dirty="0" smtClean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600" kern="0" dirty="0" err="1" smtClean="0">
                <a:solidFill>
                  <a:srgbClr val="000000"/>
                </a:solidFill>
                <a:latin typeface="Arial"/>
              </a:rPr>
              <a:t>Measurements</a:t>
            </a:r>
            <a:endParaRPr lang="sv-SE" sz="1600" kern="0" dirty="0" smtClean="0">
              <a:solidFill>
                <a:srgbClr val="000000"/>
              </a:solidFill>
              <a:latin typeface="Arial"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600" kern="0" dirty="0" smtClean="0">
                <a:solidFill>
                  <a:srgbClr val="000000"/>
                </a:solidFill>
                <a:latin typeface="Arial"/>
              </a:rPr>
              <a:t>SEQ1 </a:t>
            </a:r>
            <a:r>
              <a:rPr lang="sv-SE" sz="1600" kern="0" dirty="0" err="1" smtClean="0">
                <a:solidFill>
                  <a:srgbClr val="000000"/>
                </a:solidFill>
                <a:latin typeface="Arial"/>
              </a:rPr>
              <a:t>without</a:t>
            </a:r>
            <a:r>
              <a:rPr lang="sv-SE" sz="16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sv-SE" sz="1600" kern="0" dirty="0" err="1" smtClean="0">
                <a:solidFill>
                  <a:srgbClr val="000000"/>
                </a:solidFill>
                <a:latin typeface="Arial"/>
              </a:rPr>
              <a:t>eye-glasses</a:t>
            </a:r>
            <a:endParaRPr lang="sv-SE" sz="1600" kern="0" dirty="0" smtClean="0">
              <a:solidFill>
                <a:srgbClr val="000000"/>
              </a:solidFill>
              <a:latin typeface="Arial"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600" kern="0" dirty="0" smtClean="0">
                <a:solidFill>
                  <a:srgbClr val="000000"/>
                </a:solidFill>
                <a:latin typeface="Arial"/>
              </a:rPr>
              <a:t>SEQ1, SEQ2 and SEQ3 </a:t>
            </a:r>
            <a:r>
              <a:rPr lang="sv-SE" sz="1600" kern="0" dirty="0" err="1" smtClean="0">
                <a:solidFill>
                  <a:srgbClr val="000000"/>
                </a:solidFill>
                <a:latin typeface="Arial"/>
              </a:rPr>
              <a:t>through</a:t>
            </a:r>
            <a:r>
              <a:rPr lang="sv-SE" sz="16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sv-SE" sz="1600" kern="0" dirty="0" err="1" smtClean="0">
                <a:solidFill>
                  <a:srgbClr val="000000"/>
                </a:solidFill>
                <a:latin typeface="Arial"/>
              </a:rPr>
              <a:t>left</a:t>
            </a:r>
            <a:r>
              <a:rPr lang="sv-SE" sz="16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sv-SE" sz="1600" kern="0" dirty="0" err="1" smtClean="0">
                <a:solidFill>
                  <a:srgbClr val="000000"/>
                </a:solidFill>
                <a:latin typeface="Arial"/>
              </a:rPr>
              <a:t>eye-glass</a:t>
            </a:r>
            <a:endParaRPr lang="sv-SE" sz="1600" kern="0" dirty="0" smtClean="0">
              <a:solidFill>
                <a:srgbClr val="000000"/>
              </a:solidFill>
              <a:latin typeface="Arial"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z="1600" kern="0" dirty="0" smtClean="0">
                <a:solidFill>
                  <a:srgbClr val="000000"/>
                </a:solidFill>
                <a:latin typeface="Arial"/>
              </a:rPr>
              <a:t>SEQ1, SEQ2 and SEQ3 </a:t>
            </a:r>
            <a:r>
              <a:rPr lang="sv-SE" sz="1600" kern="0" dirty="0" err="1" smtClean="0">
                <a:solidFill>
                  <a:srgbClr val="000000"/>
                </a:solidFill>
                <a:latin typeface="Arial"/>
              </a:rPr>
              <a:t>through</a:t>
            </a:r>
            <a:r>
              <a:rPr lang="sv-SE" sz="1600" kern="0" dirty="0" smtClean="0">
                <a:solidFill>
                  <a:srgbClr val="000000"/>
                </a:solidFill>
                <a:latin typeface="Arial"/>
              </a:rPr>
              <a:t> right </a:t>
            </a:r>
            <a:r>
              <a:rPr lang="sv-SE" sz="1600" kern="0" dirty="0" err="1" smtClean="0">
                <a:solidFill>
                  <a:srgbClr val="000000"/>
                </a:solidFill>
                <a:latin typeface="Arial"/>
              </a:rPr>
              <a:t>eye-glass</a:t>
            </a:r>
            <a:endParaRPr lang="sv-SE" sz="1600" kern="0" dirty="0" smtClean="0"/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endParaRPr lang="sv-SE" sz="1600" kern="0" dirty="0" smtClean="0"/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endParaRPr lang="sv-SE" sz="1600" kern="0" dirty="0" smtClean="0">
              <a:latin typeface="+mn-lt"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endParaRPr kumimoji="0" lang="sv-SE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7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4.3|29|6.1|7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2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2.1|14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7.4|7.9|13.8|13.7|16.9|18.6|14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8.7|13.7|6.4|23.1|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3.3|68.8|36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9.5|1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37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7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0.9|11"/>
</p:tagLst>
</file>

<file path=ppt/theme/theme1.xml><?xml version="1.0" encoding="utf-8"?>
<a:theme xmlns:a="http://schemas.openxmlformats.org/drawingml/2006/main" name="ohmall-1[1]">
  <a:themeElements>
    <a:clrScheme name="ohmall-1[1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hmall-1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hmall-1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mall-1[1]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mall-1[1]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mall-1[1]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mall-1[1]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mall-1[1]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mall-1[1]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ohmall-1[1]</Template>
  <TotalTime>20693</TotalTime>
  <Words>889</Words>
  <Application>Microsoft Office PowerPoint</Application>
  <PresentationFormat>Bildspel på skärmen (4:3)</PresentationFormat>
  <Paragraphs>162</Paragraphs>
  <Slides>19</Slides>
  <Notes>19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1" baseType="lpstr">
      <vt:lpstr>ohmall-1[1]</vt:lpstr>
      <vt:lpstr>Equation</vt:lpstr>
      <vt:lpstr>VQEG 3D TV Session 8th June 2011 SID ’11: 55.3: Crosstalk Measurements  of Shutter Glasses 3D Displays</vt:lpstr>
      <vt:lpstr>Introduction</vt:lpstr>
      <vt:lpstr>Introduction</vt:lpstr>
      <vt:lpstr>Continuous temporal measurements</vt:lpstr>
      <vt:lpstr>Continuous temporal measurements</vt:lpstr>
      <vt:lpstr>Continuous temporal measurements</vt:lpstr>
      <vt:lpstr>Temporal transmittance</vt:lpstr>
      <vt:lpstr>Time average measurements</vt:lpstr>
      <vt:lpstr>Method</vt:lpstr>
      <vt:lpstr>Crosstalk calculations</vt:lpstr>
      <vt:lpstr>Crosstalk results </vt:lpstr>
      <vt:lpstr>Crosstalk results </vt:lpstr>
      <vt:lpstr>Crosstalk results </vt:lpstr>
      <vt:lpstr>Crosstalk results </vt:lpstr>
      <vt:lpstr>Summary &amp; conclusion</vt:lpstr>
      <vt:lpstr>Hagner Photometer ERP-105</vt:lpstr>
      <vt:lpstr>Bild 17</vt:lpstr>
      <vt:lpstr>Crosstalk (Y=0),  measurement 2 (with Hagner)</vt:lpstr>
      <vt:lpstr>Bild 19</vt:lpstr>
    </vt:vector>
  </TitlesOfParts>
  <Company>Acreo 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Blur vs response time</dc:title>
  <dc:creator>kjebru</dc:creator>
  <cp:lastModifiedBy>Kjell Brunnström</cp:lastModifiedBy>
  <cp:revision>182</cp:revision>
  <dcterms:created xsi:type="dcterms:W3CDTF">2008-05-06T07:55:28Z</dcterms:created>
  <dcterms:modified xsi:type="dcterms:W3CDTF">2011-06-08T05:09:54Z</dcterms:modified>
</cp:coreProperties>
</file>